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slides/slide8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2" r:id="rId3"/>
    <p:sldId id="258" r:id="rId4"/>
    <p:sldId id="268" r:id="rId5"/>
    <p:sldId id="326" r:id="rId6"/>
    <p:sldId id="267" r:id="rId7"/>
    <p:sldId id="269" r:id="rId8"/>
    <p:sldId id="260" r:id="rId9"/>
    <p:sldId id="270" r:id="rId10"/>
    <p:sldId id="327" r:id="rId11"/>
    <p:sldId id="328" r:id="rId12"/>
    <p:sldId id="263" r:id="rId13"/>
    <p:sldId id="272" r:id="rId14"/>
    <p:sldId id="329" r:id="rId15"/>
    <p:sldId id="332" r:id="rId16"/>
    <p:sldId id="333" r:id="rId17"/>
    <p:sldId id="334" r:id="rId18"/>
    <p:sldId id="274" r:id="rId19"/>
    <p:sldId id="275" r:id="rId20"/>
    <p:sldId id="276" r:id="rId21"/>
    <p:sldId id="277" r:id="rId22"/>
    <p:sldId id="278" r:id="rId23"/>
    <p:sldId id="264" r:id="rId24"/>
    <p:sldId id="281" r:id="rId25"/>
    <p:sldId id="289" r:id="rId26"/>
    <p:sldId id="336" r:id="rId27"/>
    <p:sldId id="337" r:id="rId28"/>
    <p:sldId id="290" r:id="rId29"/>
    <p:sldId id="335" r:id="rId30"/>
    <p:sldId id="284" r:id="rId31"/>
    <p:sldId id="285" r:id="rId32"/>
    <p:sldId id="286" r:id="rId33"/>
    <p:sldId id="338" r:id="rId34"/>
    <p:sldId id="265" r:id="rId35"/>
    <p:sldId id="280" r:id="rId36"/>
    <p:sldId id="288" r:id="rId37"/>
    <p:sldId id="339" r:id="rId38"/>
    <p:sldId id="282" r:id="rId39"/>
    <p:sldId id="291" r:id="rId40"/>
    <p:sldId id="340" r:id="rId41"/>
    <p:sldId id="341" r:id="rId42"/>
    <p:sldId id="283" r:id="rId43"/>
    <p:sldId id="292" r:id="rId44"/>
    <p:sldId id="342" r:id="rId45"/>
    <p:sldId id="343" r:id="rId46"/>
    <p:sldId id="293" r:id="rId47"/>
    <p:sldId id="287" r:id="rId48"/>
    <p:sldId id="296" r:id="rId49"/>
    <p:sldId id="344" r:id="rId50"/>
    <p:sldId id="297" r:id="rId51"/>
    <p:sldId id="298" r:id="rId52"/>
    <p:sldId id="299" r:id="rId53"/>
    <p:sldId id="300" r:id="rId54"/>
    <p:sldId id="345" r:id="rId55"/>
    <p:sldId id="294" r:id="rId56"/>
    <p:sldId id="295" r:id="rId57"/>
    <p:sldId id="302" r:id="rId58"/>
    <p:sldId id="303" r:id="rId59"/>
    <p:sldId id="304" r:id="rId60"/>
    <p:sldId id="305" r:id="rId61"/>
    <p:sldId id="306" r:id="rId62"/>
    <p:sldId id="346" r:id="rId63"/>
    <p:sldId id="301" r:id="rId64"/>
    <p:sldId id="309" r:id="rId65"/>
    <p:sldId id="310" r:id="rId66"/>
    <p:sldId id="311" r:id="rId67"/>
    <p:sldId id="312" r:id="rId68"/>
    <p:sldId id="313" r:id="rId69"/>
    <p:sldId id="307" r:id="rId70"/>
    <p:sldId id="308" r:id="rId71"/>
    <p:sldId id="315" r:id="rId72"/>
    <p:sldId id="316" r:id="rId73"/>
    <p:sldId id="317" r:id="rId74"/>
    <p:sldId id="318" r:id="rId75"/>
    <p:sldId id="319" r:id="rId76"/>
    <p:sldId id="320" r:id="rId77"/>
    <p:sldId id="321" r:id="rId78"/>
    <p:sldId id="347" r:id="rId79"/>
    <p:sldId id="348" r:id="rId80"/>
    <p:sldId id="322" r:id="rId81"/>
    <p:sldId id="323" r:id="rId82"/>
    <p:sldId id="324" r:id="rId83"/>
    <p:sldId id="325" r:id="rId84"/>
    <p:sldId id="314" r:id="rId85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>
      <p:cViewPr varScale="1">
        <p:scale>
          <a:sx n="68" d="100"/>
          <a:sy n="68" d="100"/>
        </p:scale>
        <p:origin x="-5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viewProps" Target="view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uora yhdysviiva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Otsikk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25" name="Alaotsikk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i-FI" smtClean="0"/>
              <a:t>Muokkaa alaotsikon perustyyliä napsautt.</a:t>
            </a:r>
            <a:endParaRPr kumimoji="0" lang="en-US"/>
          </a:p>
        </p:txBody>
      </p:sp>
      <p:sp>
        <p:nvSpPr>
          <p:cNvPr id="31" name="Päivämäärän paikkamerkki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35AD69C-7B2C-482B-9762-D92BC795F17F}" type="datetimeFigureOut">
              <a:rPr lang="fi-FI" smtClean="0"/>
              <a:pPr/>
              <a:t>14.10.2011</a:t>
            </a:fld>
            <a:endParaRPr lang="fi-FI"/>
          </a:p>
        </p:txBody>
      </p:sp>
      <p:sp>
        <p:nvSpPr>
          <p:cNvPr id="18" name="Alatunnisteen paikkamerk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29" name="Dian numeron paikkamerkki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AE7B3C0-54F4-4099-A0ED-604C3CD5AAC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AD69C-7B2C-482B-9762-D92BC795F17F}" type="datetimeFigureOut">
              <a:rPr lang="fi-FI" smtClean="0"/>
              <a:pPr/>
              <a:t>14.10.2011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E7B3C0-54F4-4099-A0ED-604C3CD5AAC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35AD69C-7B2C-482B-9762-D92BC795F17F}" type="datetimeFigureOut">
              <a:rPr lang="fi-FI" smtClean="0"/>
              <a:pPr/>
              <a:t>14.10.2011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AE7B3C0-54F4-4099-A0ED-604C3CD5AAC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AD69C-7B2C-482B-9762-D92BC795F17F}" type="datetimeFigureOut">
              <a:rPr lang="fi-FI" smtClean="0"/>
              <a:pPr/>
              <a:t>14.10.2011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E7B3C0-54F4-4099-A0ED-604C3CD5AAC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35AD69C-7B2C-482B-9762-D92BC795F17F}" type="datetimeFigureOut">
              <a:rPr lang="fi-FI" smtClean="0"/>
              <a:pPr/>
              <a:t>14.10.2011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AE7B3C0-54F4-4099-A0ED-604C3CD5AAC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AD69C-7B2C-482B-9762-D92BC795F17F}" type="datetimeFigureOut">
              <a:rPr lang="fi-FI" smtClean="0"/>
              <a:pPr/>
              <a:t>14.10.2011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E7B3C0-54F4-4099-A0ED-604C3CD5AAC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AD69C-7B2C-482B-9762-D92BC795F17F}" type="datetimeFigureOut">
              <a:rPr lang="fi-FI" smtClean="0"/>
              <a:pPr/>
              <a:t>14.10.2011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E7B3C0-54F4-4099-A0ED-604C3CD5AAC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AD69C-7B2C-482B-9762-D92BC795F17F}" type="datetimeFigureOut">
              <a:rPr lang="fi-FI" smtClean="0"/>
              <a:pPr/>
              <a:t>14.10.2011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E7B3C0-54F4-4099-A0ED-604C3CD5AAC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35AD69C-7B2C-482B-9762-D92BC795F17F}" type="datetimeFigureOut">
              <a:rPr lang="fi-FI" smtClean="0"/>
              <a:pPr/>
              <a:t>14.10.2011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E7B3C0-54F4-4099-A0ED-604C3CD5AAC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AD69C-7B2C-482B-9762-D92BC795F17F}" type="datetimeFigureOut">
              <a:rPr lang="fi-FI" smtClean="0"/>
              <a:pPr/>
              <a:t>14.10.2011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E7B3C0-54F4-4099-A0ED-604C3CD5AACA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uorakulmi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i-FI" smtClean="0"/>
              <a:t>Muokkaa perustyyl. napsautt.</a:t>
            </a:r>
            <a:endParaRPr kumimoji="0" lang="en-US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35AD69C-7B2C-482B-9762-D92BC795F17F}" type="datetimeFigureOut">
              <a:rPr lang="fi-FI" smtClean="0"/>
              <a:pPr/>
              <a:t>14.10.2011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AE7B3C0-54F4-4099-A0ED-604C3CD5AACA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0" name="Kuvan paikkamerkki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i-FI" smtClean="0"/>
              <a:t>Lisää kuva napsauttamalla kuvaketta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orakulmi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Otsikon paikkamerkki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i-FI" smtClean="0"/>
              <a:t>Muokkaa perustyyl. napsautt.</a:t>
            </a:r>
            <a:endParaRPr kumimoji="0" lang="en-US"/>
          </a:p>
        </p:txBody>
      </p:sp>
      <p:sp>
        <p:nvSpPr>
          <p:cNvPr id="31" name="Tekstin paikkamerkki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27" name="Päivämäärän paikkamerkki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35AD69C-7B2C-482B-9762-D92BC795F17F}" type="datetimeFigureOut">
              <a:rPr lang="fi-FI" smtClean="0"/>
              <a:pPr/>
              <a:t>14.10.2011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i-FI"/>
          </a:p>
        </p:txBody>
      </p:sp>
      <p:sp>
        <p:nvSpPr>
          <p:cNvPr id="16" name="Dian numeron paikkamerkki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AE7B3C0-54F4-4099-A0ED-604C3CD5AACA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facebook.com/" TargetMode="External"/><Relationship Id="rId2" Type="http://schemas.openxmlformats.org/officeDocument/2006/relationships/hyperlink" Target="http://facebook.com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FI" dirty="0" smtClean="0"/>
              <a:t>9 nya hot mot din dator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259632" y="3212976"/>
            <a:ext cx="6400800" cy="1600200"/>
          </a:xfrm>
        </p:spPr>
        <p:txBody>
          <a:bodyPr>
            <a:normAutofit fontScale="92500" lnSpcReduction="10000"/>
          </a:bodyPr>
          <a:lstStyle/>
          <a:p>
            <a:endParaRPr lang="sv-FI" sz="3600" dirty="0" smtClean="0"/>
          </a:p>
          <a:p>
            <a:endParaRPr lang="sv-FI" sz="3600" dirty="0" smtClean="0"/>
          </a:p>
          <a:p>
            <a:r>
              <a:rPr lang="sv-FI" sz="3600" dirty="0" smtClean="0"/>
              <a:t>Skydda dig mot okända faror</a:t>
            </a:r>
            <a:endParaRPr lang="fi-FI" sz="3600" dirty="0"/>
          </a:p>
        </p:txBody>
      </p:sp>
      <p:pic>
        <p:nvPicPr>
          <p:cNvPr id="1026" name="Picture 2" descr="C:\Program\Microsoft Office\MEDIA\CAGCAT10\j0205582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476672"/>
            <a:ext cx="1776679" cy="1630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FI" dirty="0" err="1" smtClean="0"/>
              <a:t>Rootkit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sv-FI" sz="3200" dirty="0" smtClean="0"/>
          </a:p>
          <a:p>
            <a:pPr>
              <a:buFont typeface="Arial" pitchFamily="34" charset="0"/>
              <a:buChar char="•"/>
            </a:pPr>
            <a:r>
              <a:rPr lang="sv-FI" sz="3200" dirty="0" smtClean="0"/>
              <a:t>Vad kan du göra?</a:t>
            </a:r>
          </a:p>
          <a:p>
            <a:endParaRPr lang="sv-FI" dirty="0" smtClean="0"/>
          </a:p>
          <a:p>
            <a:pPr lvl="1">
              <a:buFont typeface="Calibri" pitchFamily="34" charset="0"/>
              <a:buChar char="⁻"/>
            </a:pPr>
            <a:r>
              <a:rPr lang="sv-FI" dirty="0" smtClean="0"/>
              <a:t> Programmet </a:t>
            </a:r>
            <a:r>
              <a:rPr lang="sv-FI" b="1" i="1" dirty="0" smtClean="0">
                <a:solidFill>
                  <a:srgbClr val="FF0000"/>
                </a:solidFill>
              </a:rPr>
              <a:t>RADIX </a:t>
            </a:r>
            <a:r>
              <a:rPr lang="sv-FI" b="1" i="1" dirty="0" err="1" smtClean="0">
                <a:solidFill>
                  <a:srgbClr val="FF0000"/>
                </a:solidFill>
              </a:rPr>
              <a:t>ANTI-Rootkit</a:t>
            </a:r>
            <a:r>
              <a:rPr lang="sv-FI" b="1" i="1" dirty="0" smtClean="0">
                <a:solidFill>
                  <a:srgbClr val="FF0000"/>
                </a:solidFill>
              </a:rPr>
              <a:t> </a:t>
            </a:r>
            <a:r>
              <a:rPr lang="sv-FI" dirty="0" smtClean="0"/>
              <a:t>hjälper till att städa bort </a:t>
            </a:r>
            <a:r>
              <a:rPr lang="sv-FI" b="1" dirty="0" err="1" smtClean="0">
                <a:solidFill>
                  <a:srgbClr val="C00000"/>
                </a:solidFill>
              </a:rPr>
              <a:t>rootkit</a:t>
            </a:r>
            <a:r>
              <a:rPr lang="sv-FI" b="1" dirty="0" smtClean="0">
                <a:solidFill>
                  <a:srgbClr val="C00000"/>
                </a:solidFill>
              </a:rPr>
              <a:t>. </a:t>
            </a:r>
            <a:r>
              <a:rPr lang="sv-FI" dirty="0" smtClean="0">
                <a:solidFill>
                  <a:schemeClr val="accent1">
                    <a:lumMod val="75000"/>
                  </a:schemeClr>
                </a:solidFill>
              </a:rPr>
              <a:t>Programmet är gratis.</a:t>
            </a:r>
            <a:endParaRPr lang="sv-FI" dirty="0" smtClean="0">
              <a:solidFill>
                <a:schemeClr val="tx1"/>
              </a:solidFill>
            </a:endParaRPr>
          </a:p>
          <a:p>
            <a:pPr lvl="1">
              <a:buFont typeface="Calibri" pitchFamily="34" charset="0"/>
              <a:buChar char="⁻"/>
            </a:pPr>
            <a:endParaRPr lang="sv-FI" b="1" dirty="0" smtClean="0">
              <a:solidFill>
                <a:srgbClr val="C00000"/>
              </a:solidFill>
            </a:endParaRPr>
          </a:p>
          <a:p>
            <a:pPr lvl="1">
              <a:buFont typeface="Calibri" pitchFamily="34" charset="0"/>
              <a:buChar char="⁻"/>
            </a:pPr>
            <a:r>
              <a:rPr lang="sv-FI" dirty="0" smtClean="0">
                <a:solidFill>
                  <a:schemeClr val="tx1"/>
                </a:solidFill>
              </a:rPr>
              <a:t>Programmet kan upptäcka </a:t>
            </a:r>
            <a:r>
              <a:rPr lang="sv-FI" b="1" dirty="0" err="1" smtClean="0">
                <a:solidFill>
                  <a:srgbClr val="C00000"/>
                </a:solidFill>
              </a:rPr>
              <a:t>rootkit</a:t>
            </a:r>
            <a:r>
              <a:rPr lang="sv-FI" dirty="0" smtClean="0">
                <a:solidFill>
                  <a:schemeClr val="tx1"/>
                </a:solidFill>
              </a:rPr>
              <a:t> och städa upp i datorn, men...</a:t>
            </a:r>
            <a:endParaRPr lang="sv-FI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FI" dirty="0" err="1" smtClean="0"/>
              <a:t>Rootkit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sv-FI" sz="3200" dirty="0" smtClean="0"/>
          </a:p>
          <a:p>
            <a:pPr>
              <a:buFont typeface="Arial" pitchFamily="34" charset="0"/>
              <a:buChar char="•"/>
            </a:pPr>
            <a:r>
              <a:rPr lang="sv-FI" sz="3200" dirty="0" smtClean="0"/>
              <a:t>Vad kan du göra?</a:t>
            </a:r>
          </a:p>
          <a:p>
            <a:endParaRPr lang="sv-FI" dirty="0" smtClean="0"/>
          </a:p>
          <a:p>
            <a:pPr lvl="1">
              <a:buFont typeface="Calibri" pitchFamily="34" charset="0"/>
              <a:buChar char="⁻"/>
            </a:pPr>
            <a:r>
              <a:rPr lang="sv-FI" dirty="0" smtClean="0"/>
              <a:t> Programmet </a:t>
            </a:r>
            <a:r>
              <a:rPr lang="sv-FI" b="1" i="1" dirty="0" smtClean="0">
                <a:solidFill>
                  <a:srgbClr val="FF0000"/>
                </a:solidFill>
              </a:rPr>
              <a:t>RADIX </a:t>
            </a:r>
            <a:r>
              <a:rPr lang="sv-FI" b="1" i="1" dirty="0" err="1" smtClean="0">
                <a:solidFill>
                  <a:srgbClr val="FF0000"/>
                </a:solidFill>
              </a:rPr>
              <a:t>ANTI-Rootkit</a:t>
            </a:r>
            <a:r>
              <a:rPr lang="sv-FI" b="1" i="1" dirty="0" smtClean="0">
                <a:solidFill>
                  <a:srgbClr val="FF0000"/>
                </a:solidFill>
              </a:rPr>
              <a:t> </a:t>
            </a:r>
            <a:r>
              <a:rPr lang="sv-FI" dirty="0" smtClean="0"/>
              <a:t>hjälper till att städa bort </a:t>
            </a:r>
            <a:r>
              <a:rPr lang="sv-FI" b="1" dirty="0" err="1" smtClean="0">
                <a:solidFill>
                  <a:srgbClr val="C00000"/>
                </a:solidFill>
              </a:rPr>
              <a:t>rootkit</a:t>
            </a:r>
            <a:r>
              <a:rPr lang="sv-FI" b="1" dirty="0" smtClean="0">
                <a:solidFill>
                  <a:srgbClr val="C00000"/>
                </a:solidFill>
              </a:rPr>
              <a:t>. </a:t>
            </a:r>
            <a:r>
              <a:rPr lang="sv-FI" dirty="0" smtClean="0">
                <a:solidFill>
                  <a:schemeClr val="accent1">
                    <a:lumMod val="75000"/>
                  </a:schemeClr>
                </a:solidFill>
              </a:rPr>
              <a:t>Programmet är gratis.</a:t>
            </a:r>
            <a:endParaRPr lang="sv-FI" dirty="0" smtClean="0">
              <a:solidFill>
                <a:schemeClr val="tx1"/>
              </a:solidFill>
            </a:endParaRPr>
          </a:p>
          <a:p>
            <a:pPr lvl="1">
              <a:buFont typeface="Calibri" pitchFamily="34" charset="0"/>
              <a:buChar char="⁻"/>
            </a:pPr>
            <a:endParaRPr lang="sv-FI" b="1" dirty="0" smtClean="0">
              <a:solidFill>
                <a:srgbClr val="C00000"/>
              </a:solidFill>
            </a:endParaRPr>
          </a:p>
          <a:p>
            <a:pPr lvl="1">
              <a:buFont typeface="Calibri" pitchFamily="34" charset="0"/>
              <a:buChar char="⁻"/>
            </a:pPr>
            <a:r>
              <a:rPr lang="sv-FI" dirty="0" smtClean="0">
                <a:solidFill>
                  <a:schemeClr val="tx1"/>
                </a:solidFill>
              </a:rPr>
              <a:t>Programmet kan upptäcka </a:t>
            </a:r>
            <a:r>
              <a:rPr lang="sv-FI" b="1" dirty="0" err="1" smtClean="0">
                <a:solidFill>
                  <a:srgbClr val="C00000"/>
                </a:solidFill>
              </a:rPr>
              <a:t>rootkit</a:t>
            </a:r>
            <a:r>
              <a:rPr lang="sv-FI" dirty="0" smtClean="0">
                <a:solidFill>
                  <a:schemeClr val="tx1"/>
                </a:solidFill>
              </a:rPr>
              <a:t> och städa upp i datorn, men alltid är det inte möjligt och då måste man bara tömma hårdisken helt och installera </a:t>
            </a:r>
            <a:r>
              <a:rPr lang="sv-FI" b="1" i="1" dirty="0" smtClean="0">
                <a:solidFill>
                  <a:srgbClr val="0070C0"/>
                </a:solidFill>
              </a:rPr>
              <a:t>Windows</a:t>
            </a:r>
            <a:r>
              <a:rPr lang="sv-FI" dirty="0" smtClean="0">
                <a:solidFill>
                  <a:schemeClr val="tx1"/>
                </a:solidFill>
              </a:rPr>
              <a:t> etc.</a:t>
            </a:r>
            <a:endParaRPr lang="sv-FI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Hoten: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Rootkit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Firesheep</a:t>
            </a:r>
            <a:endParaRPr lang="sv-FI" sz="32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FI" dirty="0" err="1" smtClean="0"/>
              <a:t>fIRESHEEP</a:t>
            </a: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sz="2800" dirty="0" smtClean="0"/>
              <a:t>Vad?</a:t>
            </a:r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FI" dirty="0" err="1" smtClean="0"/>
              <a:t>fIRESHEEP</a:t>
            </a: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sz="2800" dirty="0" smtClean="0"/>
              <a:t>Vad?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Du blir av </a:t>
            </a:r>
            <a:r>
              <a:rPr lang="sv-FI" sz="2500" dirty="0" smtClean="0"/>
              <a:t>med de </a:t>
            </a:r>
            <a:r>
              <a:rPr lang="sv-FI" sz="2500" dirty="0" smtClean="0"/>
              <a:t>cookies som innehåller </a:t>
            </a:r>
            <a:r>
              <a:rPr lang="sv-FI" sz="2500" dirty="0" err="1" smtClean="0"/>
              <a:t>login-information</a:t>
            </a:r>
            <a:r>
              <a:rPr lang="sv-FI" sz="2500" dirty="0" smtClean="0"/>
              <a:t>.</a:t>
            </a:r>
          </a:p>
          <a:p>
            <a:pPr lvl="1"/>
            <a:endParaRPr lang="sv-FI" sz="25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>
              <a:buNone/>
            </a:pPr>
            <a:endParaRPr lang="sv-FI" dirty="0" smtClean="0"/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FI" dirty="0" err="1" smtClean="0"/>
              <a:t>fIRESHEEP</a:t>
            </a: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sz="2800" dirty="0" smtClean="0"/>
              <a:t>Vad?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Du blir av </a:t>
            </a:r>
            <a:r>
              <a:rPr lang="sv-FI" sz="2500" dirty="0" smtClean="0"/>
              <a:t>med de </a:t>
            </a:r>
            <a:r>
              <a:rPr lang="sv-FI" sz="2500" dirty="0" smtClean="0"/>
              <a:t>cookies som innehåller </a:t>
            </a:r>
            <a:r>
              <a:rPr lang="sv-FI" sz="2500" dirty="0" err="1" smtClean="0"/>
              <a:t>login-information</a:t>
            </a:r>
            <a:r>
              <a:rPr lang="sv-FI" sz="2500" dirty="0" smtClean="0"/>
              <a:t>.</a:t>
            </a:r>
          </a:p>
          <a:p>
            <a:pPr lvl="1"/>
            <a:endParaRPr lang="sv-FI" sz="2500" dirty="0" smtClean="0"/>
          </a:p>
          <a:p>
            <a:pPr lvl="1"/>
            <a:r>
              <a:rPr lang="sv-FI" sz="2500" dirty="0" smtClean="0"/>
              <a:t>Du surfar runt på internet på ett öppet nätverk och du har automatisk inloggning och då är risken att andra på ganska enkelt sätt kan lista ut dina inloggningsuppgifter.</a:t>
            </a:r>
            <a:endParaRPr lang="sv-FI" sz="25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>
              <a:buNone/>
            </a:pPr>
            <a:endParaRPr lang="sv-FI" dirty="0" smtClean="0"/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FI" dirty="0" err="1" smtClean="0"/>
              <a:t>fIRESHEEP</a:t>
            </a: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sz="2800" dirty="0" smtClean="0"/>
              <a:t>Vad?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Du blir av </a:t>
            </a:r>
            <a:r>
              <a:rPr lang="sv-FI" sz="2500" dirty="0" smtClean="0"/>
              <a:t>med de </a:t>
            </a:r>
            <a:r>
              <a:rPr lang="sv-FI" sz="2500" dirty="0" smtClean="0"/>
              <a:t>cookies som innehåller </a:t>
            </a:r>
            <a:r>
              <a:rPr lang="sv-FI" sz="2500" dirty="0" err="1" smtClean="0"/>
              <a:t>login-information</a:t>
            </a:r>
            <a:r>
              <a:rPr lang="sv-FI" sz="2500" dirty="0" smtClean="0"/>
              <a:t>.</a:t>
            </a:r>
          </a:p>
          <a:p>
            <a:pPr lvl="1"/>
            <a:endParaRPr lang="sv-FI" sz="2500" dirty="0" smtClean="0"/>
          </a:p>
          <a:p>
            <a:pPr lvl="1"/>
            <a:r>
              <a:rPr lang="sv-FI" sz="2500" dirty="0" smtClean="0"/>
              <a:t>Du surfar runt på internet på ett öppet nätverk och du har automatisk inloggning. Problemet är att du inte vet vilka webbsidor som sparar informationen </a:t>
            </a:r>
            <a:r>
              <a:rPr lang="sv-FI" sz="2500" b="1" i="1" dirty="0" smtClean="0">
                <a:solidFill>
                  <a:srgbClr val="00B050"/>
                </a:solidFill>
              </a:rPr>
              <a:t>krypterad </a:t>
            </a:r>
            <a:r>
              <a:rPr lang="sv-FI" sz="2500" dirty="0" smtClean="0"/>
              <a:t>och vilka inte.</a:t>
            </a:r>
            <a:endParaRPr lang="sv-FI" sz="25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>
              <a:buNone/>
            </a:pPr>
            <a:endParaRPr lang="sv-FI" dirty="0" smtClean="0"/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FI" dirty="0" err="1" smtClean="0"/>
              <a:t>fIRESHEEP</a:t>
            </a: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sz="2800" dirty="0" smtClean="0"/>
              <a:t>Vad?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Du blir av </a:t>
            </a:r>
            <a:r>
              <a:rPr lang="sv-FI" sz="2500" dirty="0" smtClean="0"/>
              <a:t>med de </a:t>
            </a:r>
            <a:r>
              <a:rPr lang="sv-FI" sz="2500" dirty="0" smtClean="0"/>
              <a:t>cookies som innehåller </a:t>
            </a:r>
            <a:r>
              <a:rPr lang="sv-FI" sz="2500" dirty="0" err="1" smtClean="0"/>
              <a:t>login-information</a:t>
            </a:r>
            <a:r>
              <a:rPr lang="sv-FI" sz="2500" dirty="0" smtClean="0"/>
              <a:t>.</a:t>
            </a:r>
          </a:p>
          <a:p>
            <a:pPr lvl="1"/>
            <a:endParaRPr lang="sv-FI" sz="2500" dirty="0" smtClean="0"/>
          </a:p>
          <a:p>
            <a:pPr lvl="1"/>
            <a:r>
              <a:rPr lang="sv-FI" sz="2500" dirty="0" smtClean="0"/>
              <a:t>Du surfar runt på internet på ett öppet nätverk och du har automatisk inloggning. Problemet är att du inte vet vilka webbsidor som sparar informationen </a:t>
            </a:r>
            <a:r>
              <a:rPr lang="sv-FI" sz="2500" b="1" i="1" dirty="0" smtClean="0">
                <a:solidFill>
                  <a:srgbClr val="00B050"/>
                </a:solidFill>
              </a:rPr>
              <a:t>krypterad </a:t>
            </a:r>
            <a:r>
              <a:rPr lang="sv-FI" sz="2500" dirty="0" smtClean="0"/>
              <a:t>och vilka inte. </a:t>
            </a:r>
            <a:r>
              <a:rPr lang="sv-FI" sz="2500" dirty="0" err="1" smtClean="0"/>
              <a:t>Cocies</a:t>
            </a:r>
            <a:r>
              <a:rPr lang="sv-FI" sz="2500" dirty="0" smtClean="0"/>
              <a:t> kan läsas av vem som helst.</a:t>
            </a:r>
            <a:endParaRPr lang="sv-FI" sz="25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>
              <a:buNone/>
            </a:pPr>
            <a:endParaRPr lang="sv-FI" dirty="0" smtClean="0"/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FI" dirty="0" err="1" smtClean="0"/>
              <a:t>fIRESHEEP</a:t>
            </a: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sv-FI" dirty="0" smtClean="0"/>
          </a:p>
          <a:p>
            <a:r>
              <a:rPr lang="sv-FI" sz="2800" dirty="0" smtClean="0"/>
              <a:t>Hur?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FI" dirty="0" err="1" smtClean="0"/>
              <a:t>fIRESHEEP</a:t>
            </a: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sv-FI" dirty="0" smtClean="0"/>
          </a:p>
          <a:p>
            <a:r>
              <a:rPr lang="sv-FI" sz="2800" dirty="0" smtClean="0"/>
              <a:t>Hur?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Skurkarna vill logga in på din </a:t>
            </a:r>
            <a:r>
              <a:rPr lang="sv-FI" sz="2500" dirty="0" smtClean="0"/>
              <a:t>e-post </a:t>
            </a:r>
            <a:r>
              <a:rPr lang="sv-FI" sz="2500" dirty="0" err="1" smtClean="0"/>
              <a:t>G-mail</a:t>
            </a:r>
            <a:r>
              <a:rPr lang="sv-FI" sz="2500" dirty="0" smtClean="0"/>
              <a:t>, </a:t>
            </a:r>
            <a:r>
              <a:rPr lang="sv-FI" sz="2500" dirty="0" err="1" smtClean="0"/>
              <a:t>Facebook</a:t>
            </a:r>
            <a:r>
              <a:rPr lang="sv-FI" sz="2500" dirty="0" smtClean="0"/>
              <a:t> eller liknande för att kunna stjäla din identitet.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Hoten: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sv-FI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Rootkit</a:t>
            </a:r>
            <a:endParaRPr lang="sv-FI" sz="32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FI" dirty="0" err="1" smtClean="0"/>
              <a:t>fIRESHEEP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sv-FI" sz="3200" dirty="0" smtClean="0"/>
          </a:p>
          <a:p>
            <a:pPr>
              <a:buFont typeface="Arial" pitchFamily="34" charset="0"/>
              <a:buChar char="•"/>
            </a:pPr>
            <a:r>
              <a:rPr lang="sv-FI" sz="3200" dirty="0" smtClean="0"/>
              <a:t>Vad kan du göra?</a:t>
            </a:r>
          </a:p>
          <a:p>
            <a:endParaRPr lang="sv-FI" dirty="0" smtClean="0"/>
          </a:p>
          <a:p>
            <a:pPr lvl="1"/>
            <a:endParaRPr lang="sv-FI" dirty="0" smtClean="0"/>
          </a:p>
          <a:p>
            <a:pPr lvl="1">
              <a:buFont typeface="Calibri" pitchFamily="34" charset="0"/>
              <a:buChar char="⁻"/>
            </a:pPr>
            <a:endParaRPr lang="sv-FI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FI" dirty="0" err="1" smtClean="0"/>
              <a:t>fIRESHEEP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sv-FI" sz="3200" dirty="0" smtClean="0"/>
          </a:p>
          <a:p>
            <a:pPr>
              <a:buFont typeface="Arial" pitchFamily="34" charset="0"/>
              <a:buChar char="•"/>
            </a:pPr>
            <a:r>
              <a:rPr lang="sv-FI" sz="3200" dirty="0" smtClean="0"/>
              <a:t>Vad kan du göra?</a:t>
            </a:r>
          </a:p>
          <a:p>
            <a:pPr>
              <a:buFont typeface="Arial" pitchFamily="34" charset="0"/>
              <a:buChar char="•"/>
            </a:pPr>
            <a:endParaRPr lang="sv-FI" sz="3200" dirty="0" smtClean="0"/>
          </a:p>
          <a:p>
            <a:pPr lvl="1">
              <a:buFont typeface="Arial" pitchFamily="34" charset="0"/>
              <a:buChar char="•"/>
            </a:pPr>
            <a:r>
              <a:rPr lang="sv-FI" sz="2900" dirty="0" smtClean="0"/>
              <a:t>Använd </a:t>
            </a:r>
            <a:r>
              <a:rPr lang="sv-FI" sz="2900" b="1" dirty="0" smtClean="0">
                <a:solidFill>
                  <a:srgbClr val="FF0000"/>
                </a:solidFill>
              </a:rPr>
              <a:t>inte</a:t>
            </a:r>
            <a:r>
              <a:rPr lang="sv-FI" sz="2900" dirty="0" smtClean="0"/>
              <a:t> </a:t>
            </a:r>
            <a:r>
              <a:rPr lang="sv-FI" sz="2900" b="1" i="1" dirty="0" smtClean="0">
                <a:solidFill>
                  <a:srgbClr val="7030A0"/>
                </a:solidFill>
              </a:rPr>
              <a:t>automatisk inloggning</a:t>
            </a:r>
            <a:r>
              <a:rPr lang="sv-FI" sz="2900" dirty="0" smtClean="0"/>
              <a:t> på ett öppet nätverk, när du kommer till en sida där du skall logga in.</a:t>
            </a:r>
          </a:p>
          <a:p>
            <a:endParaRPr lang="sv-FI" dirty="0" smtClean="0"/>
          </a:p>
          <a:p>
            <a:pPr lvl="1"/>
            <a:endParaRPr lang="sv-FI" dirty="0" smtClean="0"/>
          </a:p>
          <a:p>
            <a:pPr lvl="1">
              <a:buFont typeface="Calibri" pitchFamily="34" charset="0"/>
              <a:buChar char="⁻"/>
            </a:pPr>
            <a:endParaRPr lang="sv-FI" dirty="0" smtClean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FI" dirty="0" err="1" smtClean="0"/>
              <a:t>fIRESHEEP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pPr>
              <a:buFont typeface="Arial" pitchFamily="34" charset="0"/>
              <a:buChar char="•"/>
            </a:pPr>
            <a:endParaRPr lang="sv-FI" sz="3200" dirty="0" smtClean="0"/>
          </a:p>
          <a:p>
            <a:pPr>
              <a:buFont typeface="Arial" pitchFamily="34" charset="0"/>
              <a:buChar char="•"/>
            </a:pPr>
            <a:r>
              <a:rPr lang="sv-FI" sz="3200" dirty="0" smtClean="0"/>
              <a:t>Vad kan du göra?</a:t>
            </a:r>
          </a:p>
          <a:p>
            <a:pPr>
              <a:buFont typeface="Arial" pitchFamily="34" charset="0"/>
              <a:buChar char="•"/>
            </a:pPr>
            <a:endParaRPr lang="sv-FI" sz="3200" dirty="0" smtClean="0"/>
          </a:p>
          <a:p>
            <a:pPr lvl="1"/>
            <a:r>
              <a:rPr lang="sv-FI" sz="2400" dirty="0" smtClean="0"/>
              <a:t>För att skydda dig ska du lägga till ett ”</a:t>
            </a:r>
            <a:r>
              <a:rPr lang="sv-FI" sz="2400" b="1" dirty="0" smtClean="0">
                <a:solidFill>
                  <a:srgbClr val="FF0000"/>
                </a:solidFill>
              </a:rPr>
              <a:t>s</a:t>
            </a:r>
            <a:r>
              <a:rPr lang="sv-FI" sz="2400" dirty="0" smtClean="0"/>
              <a:t>” i webbsidans adress (t.ex. </a:t>
            </a:r>
            <a:r>
              <a:rPr lang="sv-FI" sz="2400" b="1" dirty="0" smtClean="0">
                <a:solidFill>
                  <a:srgbClr val="00B050"/>
                </a:solidFill>
                <a:hlinkClick r:id="rId2"/>
              </a:rPr>
              <a:t>http</a:t>
            </a:r>
            <a:r>
              <a:rPr lang="sv-FI" sz="2400" b="1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://facebook.com</a:t>
            </a:r>
            <a:r>
              <a:rPr lang="sv-FI" sz="2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sv-FI" sz="2400" dirty="0" smtClean="0"/>
              <a:t>till </a:t>
            </a:r>
            <a:r>
              <a:rPr lang="sv-FI" sz="2400" b="1" dirty="0" smtClean="0">
                <a:solidFill>
                  <a:srgbClr val="0070C0"/>
                </a:solidFill>
                <a:hlinkClick r:id="rId3"/>
              </a:rPr>
              <a:t>https://facebook.com</a:t>
            </a:r>
            <a:r>
              <a:rPr lang="sv-FI" sz="2400" dirty="0" smtClean="0">
                <a:solidFill>
                  <a:srgbClr val="0070C0"/>
                </a:solidFill>
              </a:rPr>
              <a:t> </a:t>
            </a:r>
            <a:r>
              <a:rPr lang="sv-FI" sz="2400" dirty="0" smtClean="0"/>
              <a:t>. Nu blir din kommunikation </a:t>
            </a:r>
            <a:r>
              <a:rPr lang="sv-FI" sz="2400" dirty="0" smtClean="0"/>
              <a:t>krypterad och kan inte uppsnappas av hackare.</a:t>
            </a:r>
            <a:endParaRPr lang="sv-FI" sz="2400" dirty="0" smtClean="0"/>
          </a:p>
          <a:p>
            <a:pPr lvl="1"/>
            <a:endParaRPr lang="sv-FI" dirty="0" smtClean="0"/>
          </a:p>
          <a:p>
            <a:pPr lvl="1">
              <a:buFont typeface="Calibri" pitchFamily="34" charset="0"/>
              <a:buChar char="⁻"/>
            </a:pPr>
            <a:endParaRPr lang="sv-FI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FI" dirty="0" smtClean="0"/>
              <a:t>Hoten: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Rootkit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Firesheep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Tabnabbing</a:t>
            </a:r>
            <a:endParaRPr lang="sv-FI" sz="32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err="1" smtClean="0"/>
              <a:t>Tabnabbing</a:t>
            </a: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sz="2800" dirty="0" smtClean="0"/>
              <a:t>Vad?</a:t>
            </a:r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err="1" smtClean="0"/>
              <a:t>Tabnabbing</a:t>
            </a: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sz="2800" dirty="0" smtClean="0"/>
              <a:t>Vad?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Här råkar du ut för en webbsida som </a:t>
            </a:r>
            <a:r>
              <a:rPr lang="sv-FI" sz="2500" dirty="0" smtClean="0"/>
              <a:t>imiterar </a:t>
            </a:r>
            <a:r>
              <a:rPr lang="sv-FI" sz="2500" dirty="0" smtClean="0"/>
              <a:t>en annan känd webbsida för att locka av dig lösenord.</a:t>
            </a:r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err="1" smtClean="0"/>
              <a:t>Tabnabbing</a:t>
            </a: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sz="2800" dirty="0" smtClean="0"/>
              <a:t>Vad?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Här råkar du ut för en webbsida som </a:t>
            </a:r>
            <a:r>
              <a:rPr lang="sv-FI" sz="2500" dirty="0" smtClean="0"/>
              <a:t>imiterar </a:t>
            </a:r>
            <a:r>
              <a:rPr lang="sv-FI" sz="2500" dirty="0" smtClean="0"/>
              <a:t>en annan känd webbsida för att locka av dig lösenord</a:t>
            </a:r>
            <a:r>
              <a:rPr lang="sv-FI" sz="2500" dirty="0" smtClean="0"/>
              <a:t>.</a:t>
            </a:r>
          </a:p>
          <a:p>
            <a:pPr lvl="1"/>
            <a:endParaRPr lang="sv-FI" sz="2500" dirty="0" smtClean="0"/>
          </a:p>
          <a:p>
            <a:pPr lvl="1"/>
            <a:r>
              <a:rPr lang="sv-FI" sz="2500" dirty="0" smtClean="0"/>
              <a:t>T.ex. Inloggningssidan till </a:t>
            </a:r>
            <a:r>
              <a:rPr lang="sv-FI" sz="2500" b="1" i="1" dirty="0" err="1" smtClean="0"/>
              <a:t>G-mail</a:t>
            </a:r>
            <a:r>
              <a:rPr lang="sv-FI" sz="2500" b="1" dirty="0" smtClean="0"/>
              <a:t> </a:t>
            </a:r>
            <a:r>
              <a:rPr lang="sv-FI" sz="2500" dirty="0" smtClean="0"/>
              <a:t>eller </a:t>
            </a:r>
            <a:r>
              <a:rPr lang="sv-FI" sz="2500" b="1" i="1" dirty="0" err="1" smtClean="0"/>
              <a:t>Facebook</a:t>
            </a:r>
            <a:r>
              <a:rPr lang="sv-FI" sz="2500" dirty="0" smtClean="0"/>
              <a:t>.</a:t>
            </a:r>
            <a:endParaRPr lang="sv-FI" sz="25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152128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err="1" smtClean="0"/>
              <a:t>Tabnabbing</a:t>
            </a: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sz="2800" dirty="0" smtClean="0"/>
              <a:t>Vad?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Här råkar du ut för en webbsida som </a:t>
            </a:r>
            <a:r>
              <a:rPr lang="sv-FI" sz="2500" dirty="0" smtClean="0"/>
              <a:t>imiterar </a:t>
            </a:r>
            <a:r>
              <a:rPr lang="sv-FI" sz="2500" dirty="0" smtClean="0"/>
              <a:t>en annan känd webbsida för att locka av dig lösenord</a:t>
            </a:r>
            <a:r>
              <a:rPr lang="sv-FI" sz="2500" dirty="0" smtClean="0"/>
              <a:t>.</a:t>
            </a:r>
          </a:p>
          <a:p>
            <a:pPr lvl="1"/>
            <a:endParaRPr lang="sv-FI" sz="2500" dirty="0" smtClean="0"/>
          </a:p>
          <a:p>
            <a:pPr lvl="1"/>
            <a:r>
              <a:rPr lang="sv-FI" sz="2500" dirty="0" smtClean="0"/>
              <a:t>T.ex. Inloggningssidan till </a:t>
            </a:r>
            <a:r>
              <a:rPr lang="sv-FI" sz="2500" b="1" i="1" dirty="0" err="1" smtClean="0"/>
              <a:t>G-mail</a:t>
            </a:r>
            <a:r>
              <a:rPr lang="sv-FI" sz="2500" dirty="0" smtClean="0"/>
              <a:t> eller </a:t>
            </a:r>
            <a:r>
              <a:rPr lang="sv-FI" sz="2500" b="1" i="1" dirty="0" err="1" smtClean="0"/>
              <a:t>Facebook</a:t>
            </a:r>
            <a:r>
              <a:rPr lang="sv-FI" sz="2500" dirty="0" smtClean="0"/>
              <a:t>.</a:t>
            </a:r>
          </a:p>
          <a:p>
            <a:pPr lvl="1"/>
            <a:r>
              <a:rPr lang="sv-FI" sz="2500" dirty="0" smtClean="0"/>
              <a:t>Nu står det ”</a:t>
            </a:r>
            <a:r>
              <a:rPr lang="sv-FI" sz="2500" i="1" dirty="0" err="1" smtClean="0">
                <a:solidFill>
                  <a:srgbClr val="FF0000"/>
                </a:solidFill>
              </a:rPr>
              <a:t>Gmail</a:t>
            </a:r>
            <a:r>
              <a:rPr lang="sv-FI" sz="2500" i="1" dirty="0" smtClean="0">
                <a:solidFill>
                  <a:srgbClr val="FF0000"/>
                </a:solidFill>
              </a:rPr>
              <a:t>: </a:t>
            </a:r>
            <a:r>
              <a:rPr lang="sv-FI" sz="2500" i="1" dirty="0" err="1" smtClean="0">
                <a:solidFill>
                  <a:srgbClr val="FF0000"/>
                </a:solidFill>
              </a:rPr>
              <a:t>email</a:t>
            </a:r>
            <a:r>
              <a:rPr lang="sv-FI" sz="2500" i="1" dirty="0" smtClean="0">
                <a:solidFill>
                  <a:srgbClr val="FF0000"/>
                </a:solidFill>
              </a:rPr>
              <a:t> from Google”</a:t>
            </a:r>
            <a:endParaRPr lang="sv-FI" sz="2500" i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FI" dirty="0" smtClean="0"/>
              <a:t/>
            </a:r>
            <a:br>
              <a:rPr lang="sv-FI" dirty="0" smtClean="0"/>
            </a:br>
            <a:r>
              <a:rPr lang="sv-FI" sz="3600" dirty="0" err="1" smtClean="0"/>
              <a:t>Tabnabbing</a:t>
            </a: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sv-FI" dirty="0" smtClean="0"/>
          </a:p>
          <a:p>
            <a:r>
              <a:rPr lang="sv-FI" sz="2800" dirty="0" smtClean="0"/>
              <a:t>Hur?</a:t>
            </a:r>
          </a:p>
          <a:p>
            <a:pPr>
              <a:buNone/>
            </a:pPr>
            <a:endParaRPr lang="sv-FI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FI" dirty="0" smtClean="0"/>
              <a:t/>
            </a:r>
            <a:br>
              <a:rPr lang="sv-FI" dirty="0" smtClean="0"/>
            </a:br>
            <a:r>
              <a:rPr lang="sv-FI" sz="3600" dirty="0" err="1" smtClean="0"/>
              <a:t>Tabnabbing</a:t>
            </a: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sv-FI" dirty="0" smtClean="0"/>
          </a:p>
          <a:p>
            <a:r>
              <a:rPr lang="sv-FI" sz="2800" dirty="0" smtClean="0"/>
              <a:t>Hur?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Om du anger inloggningsupplysningar på en falsk webbplats kan nätskojaren komma åt dina brev och kontakter.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FI" dirty="0" err="1" smtClean="0"/>
              <a:t>Rootkit</a:t>
            </a: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sz="2800" dirty="0" smtClean="0"/>
              <a:t>Vad?</a:t>
            </a:r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FI" sz="4000" dirty="0" err="1" smtClean="0"/>
              <a:t>Tabnabbing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sv-FI" sz="3200" dirty="0" smtClean="0"/>
          </a:p>
          <a:p>
            <a:pPr>
              <a:buFont typeface="Arial" pitchFamily="34" charset="0"/>
              <a:buChar char="•"/>
            </a:pPr>
            <a:r>
              <a:rPr lang="sv-FI" sz="3200" dirty="0" smtClean="0"/>
              <a:t>Vad kan du göra?</a:t>
            </a:r>
          </a:p>
          <a:p>
            <a:pPr>
              <a:buFont typeface="Arial" pitchFamily="34" charset="0"/>
              <a:buChar char="•"/>
            </a:pPr>
            <a:endParaRPr lang="sv-FI" sz="3200" dirty="0" smtClean="0"/>
          </a:p>
          <a:p>
            <a:pPr lvl="1">
              <a:buFont typeface="Arial" pitchFamily="34" charset="0"/>
              <a:buChar char="•"/>
            </a:pPr>
            <a:r>
              <a:rPr lang="sv-FI" sz="2900" dirty="0" smtClean="0"/>
              <a:t>Ett litet tilläggsprogram till </a:t>
            </a:r>
            <a:r>
              <a:rPr lang="sv-FI" sz="2900" i="1" dirty="0" smtClean="0">
                <a:solidFill>
                  <a:srgbClr val="C00000"/>
                </a:solidFill>
              </a:rPr>
              <a:t>Firefox</a:t>
            </a:r>
            <a:r>
              <a:rPr lang="sv-FI" sz="2900" dirty="0" smtClean="0"/>
              <a:t> löser dina problem.</a:t>
            </a:r>
          </a:p>
          <a:p>
            <a:endParaRPr lang="sv-FI" dirty="0" smtClean="0"/>
          </a:p>
          <a:p>
            <a:pPr lvl="1"/>
            <a:endParaRPr lang="sv-FI" dirty="0" smtClean="0"/>
          </a:p>
          <a:p>
            <a:pPr lvl="1">
              <a:buFont typeface="Calibri" pitchFamily="34" charset="0"/>
              <a:buChar char="⁻"/>
            </a:pPr>
            <a:endParaRPr lang="sv-FI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FI" sz="4000" dirty="0" err="1" smtClean="0"/>
              <a:t>Tabnabbing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sv-FI" sz="3200" dirty="0" smtClean="0"/>
          </a:p>
          <a:p>
            <a:pPr>
              <a:buFont typeface="Arial" pitchFamily="34" charset="0"/>
              <a:buChar char="•"/>
            </a:pPr>
            <a:r>
              <a:rPr lang="sv-FI" sz="3200" dirty="0" smtClean="0"/>
              <a:t>Vad kan du göra?</a:t>
            </a:r>
          </a:p>
          <a:p>
            <a:pPr>
              <a:buFont typeface="Arial" pitchFamily="34" charset="0"/>
              <a:buChar char="•"/>
            </a:pPr>
            <a:endParaRPr lang="sv-FI" sz="3200" dirty="0" smtClean="0"/>
          </a:p>
          <a:p>
            <a:pPr lvl="1">
              <a:buFont typeface="Arial" pitchFamily="34" charset="0"/>
              <a:buChar char="•"/>
            </a:pPr>
            <a:r>
              <a:rPr lang="sv-FI" sz="2900" dirty="0" smtClean="0"/>
              <a:t>Ett litet tilläggsprogram till </a:t>
            </a:r>
            <a:r>
              <a:rPr lang="sv-FI" sz="2900" i="1" dirty="0" smtClean="0">
                <a:solidFill>
                  <a:srgbClr val="C00000"/>
                </a:solidFill>
              </a:rPr>
              <a:t>Firefox</a:t>
            </a:r>
            <a:r>
              <a:rPr lang="sv-FI" sz="2900" dirty="0" smtClean="0"/>
              <a:t> löser dina problem.</a:t>
            </a:r>
          </a:p>
          <a:p>
            <a:endParaRPr lang="sv-FI" dirty="0" smtClean="0"/>
          </a:p>
          <a:p>
            <a:pPr lvl="1"/>
            <a:r>
              <a:rPr lang="sv-FI" dirty="0" smtClean="0"/>
              <a:t>Använd tillägget </a:t>
            </a:r>
            <a:r>
              <a:rPr lang="sv-FI" sz="3600" dirty="0" err="1" smtClean="0">
                <a:solidFill>
                  <a:srgbClr val="0070C0"/>
                </a:solidFill>
              </a:rPr>
              <a:t>NoScript</a:t>
            </a:r>
            <a:endParaRPr lang="sv-FI" sz="3600" dirty="0" smtClean="0">
              <a:solidFill>
                <a:srgbClr val="0070C0"/>
              </a:solidFill>
            </a:endParaRPr>
          </a:p>
          <a:p>
            <a:pPr lvl="1"/>
            <a:endParaRPr lang="sv-FI" dirty="0" smtClean="0"/>
          </a:p>
          <a:p>
            <a:pPr lvl="1">
              <a:buFont typeface="Calibri" pitchFamily="34" charset="0"/>
              <a:buChar char="⁻"/>
            </a:pPr>
            <a:endParaRPr lang="sv-FI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FI" sz="4000" dirty="0" err="1" smtClean="0"/>
              <a:t>Tabnabbing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sv-FI" sz="3200" dirty="0" smtClean="0"/>
          </a:p>
          <a:p>
            <a:pPr>
              <a:buFont typeface="Arial" pitchFamily="34" charset="0"/>
              <a:buChar char="•"/>
            </a:pPr>
            <a:r>
              <a:rPr lang="sv-FI" sz="3200" dirty="0" smtClean="0"/>
              <a:t>Vad kan du göra?</a:t>
            </a:r>
          </a:p>
          <a:p>
            <a:pPr>
              <a:buFont typeface="Arial" pitchFamily="34" charset="0"/>
              <a:buChar char="•"/>
            </a:pPr>
            <a:endParaRPr lang="sv-FI" sz="3200" dirty="0" smtClean="0"/>
          </a:p>
          <a:p>
            <a:pPr lvl="1">
              <a:buFont typeface="Arial" pitchFamily="34" charset="0"/>
              <a:buChar char="•"/>
            </a:pPr>
            <a:r>
              <a:rPr lang="sv-FI" sz="2900" dirty="0" smtClean="0"/>
              <a:t>Ett litet tilläggsprogram till </a:t>
            </a:r>
            <a:r>
              <a:rPr lang="sv-FI" sz="2900" i="1" dirty="0" smtClean="0">
                <a:solidFill>
                  <a:srgbClr val="C00000"/>
                </a:solidFill>
              </a:rPr>
              <a:t>Firefox</a:t>
            </a:r>
            <a:r>
              <a:rPr lang="sv-FI" sz="2900" dirty="0" smtClean="0"/>
              <a:t> löser dina problem.</a:t>
            </a:r>
          </a:p>
          <a:p>
            <a:endParaRPr lang="sv-FI" dirty="0" smtClean="0"/>
          </a:p>
          <a:p>
            <a:pPr lvl="1"/>
            <a:r>
              <a:rPr lang="sv-FI" dirty="0" smtClean="0"/>
              <a:t>Använd tillägget </a:t>
            </a:r>
            <a:r>
              <a:rPr lang="sv-FI" sz="3600" dirty="0" err="1" smtClean="0">
                <a:solidFill>
                  <a:srgbClr val="0070C0"/>
                </a:solidFill>
              </a:rPr>
              <a:t>NoScript</a:t>
            </a:r>
            <a:endParaRPr lang="sv-FI" sz="3600" dirty="0" smtClean="0">
              <a:solidFill>
                <a:srgbClr val="0070C0"/>
              </a:solidFill>
            </a:endParaRPr>
          </a:p>
          <a:p>
            <a:pPr lvl="1"/>
            <a:r>
              <a:rPr lang="sv-FI" sz="3600" dirty="0" smtClean="0">
                <a:solidFill>
                  <a:srgbClr val="0070C0"/>
                </a:solidFill>
              </a:rPr>
              <a:t> </a:t>
            </a:r>
            <a:r>
              <a:rPr lang="sv-FI" sz="2800" dirty="0" smtClean="0">
                <a:solidFill>
                  <a:schemeClr val="tx1"/>
                </a:solidFill>
              </a:rPr>
              <a:t>Installera + starta om </a:t>
            </a:r>
            <a:r>
              <a:rPr lang="sv-FI" sz="2800" dirty="0" smtClean="0">
                <a:solidFill>
                  <a:srgbClr val="C00000"/>
                </a:solidFill>
              </a:rPr>
              <a:t>Firefox</a:t>
            </a:r>
            <a:r>
              <a:rPr lang="sv-FI" sz="2800" dirty="0" smtClean="0">
                <a:solidFill>
                  <a:schemeClr val="tx1"/>
                </a:solidFill>
              </a:rPr>
              <a:t>.</a:t>
            </a:r>
          </a:p>
          <a:p>
            <a:pPr lvl="1"/>
            <a:endParaRPr lang="sv-FI" dirty="0" smtClean="0"/>
          </a:p>
          <a:p>
            <a:pPr lvl="1">
              <a:buFont typeface="Calibri" pitchFamily="34" charset="0"/>
              <a:buChar char="⁻"/>
            </a:pPr>
            <a:endParaRPr lang="sv-FI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FI" sz="4000" dirty="0" err="1" smtClean="0"/>
              <a:t>Tabnabbing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sv-FI" sz="3200" dirty="0" smtClean="0"/>
          </a:p>
          <a:p>
            <a:pPr>
              <a:buFont typeface="Arial" pitchFamily="34" charset="0"/>
              <a:buChar char="•"/>
            </a:pPr>
            <a:r>
              <a:rPr lang="sv-FI" sz="3200" dirty="0" smtClean="0"/>
              <a:t>Vad kan du göra?</a:t>
            </a:r>
          </a:p>
          <a:p>
            <a:pPr>
              <a:buFont typeface="Arial" pitchFamily="34" charset="0"/>
              <a:buChar char="•"/>
            </a:pPr>
            <a:endParaRPr lang="sv-FI" sz="3200" dirty="0" smtClean="0"/>
          </a:p>
          <a:p>
            <a:pPr lvl="1"/>
            <a:r>
              <a:rPr lang="sv-FI" dirty="0" smtClean="0"/>
              <a:t>Använder du </a:t>
            </a:r>
            <a:r>
              <a:rPr lang="sv-FI" b="1" i="1" dirty="0" smtClean="0">
                <a:solidFill>
                  <a:srgbClr val="0070C0"/>
                </a:solidFill>
              </a:rPr>
              <a:t>Internet Explorer </a:t>
            </a:r>
            <a:r>
              <a:rPr lang="sv-FI" dirty="0" smtClean="0"/>
              <a:t>bör du inaktivera </a:t>
            </a:r>
            <a:r>
              <a:rPr lang="sv-FI" b="1" i="1" dirty="0" smtClean="0">
                <a:solidFill>
                  <a:schemeClr val="tx2">
                    <a:lumMod val="75000"/>
                  </a:schemeClr>
                </a:solidFill>
              </a:rPr>
              <a:t>JavaScript</a:t>
            </a:r>
            <a:r>
              <a:rPr lang="sv-FI" dirty="0" smtClean="0"/>
              <a:t> i webbläsaren, men då förlorar du samtidigt upplevelsen av bra webbsidor.</a:t>
            </a:r>
            <a:endParaRPr lang="sv-FI" dirty="0" smtClean="0"/>
          </a:p>
          <a:p>
            <a:pPr lvl="1">
              <a:buFont typeface="Calibri" pitchFamily="34" charset="0"/>
              <a:buChar char="⁻"/>
            </a:pPr>
            <a:endParaRPr lang="sv-FI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r>
              <a:rPr lang="sv-FI" dirty="0" smtClean="0"/>
              <a:t>Hoten: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12776"/>
            <a:ext cx="7239000" cy="504296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Rootkit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Firesheep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Tabnabbing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smtClean="0"/>
              <a:t>Homografattacker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296144"/>
          </a:xfrm>
        </p:spPr>
        <p:txBody>
          <a:bodyPr>
            <a:normAutofit/>
          </a:bodyPr>
          <a:lstStyle/>
          <a:p>
            <a:pPr algn="ctr"/>
            <a:r>
              <a:rPr lang="sv-FI" sz="4000" dirty="0" smtClean="0">
                <a:solidFill>
                  <a:srgbClr val="92D050"/>
                </a:solidFill>
              </a:rPr>
              <a:t>IDN</a:t>
            </a:r>
            <a:r>
              <a:rPr lang="sv-FI" sz="4000" dirty="0" smtClean="0"/>
              <a:t> Homografattacker</a:t>
            </a: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sz="2800" dirty="0" smtClean="0"/>
          </a:p>
          <a:p>
            <a:r>
              <a:rPr lang="sv-FI" sz="2800" dirty="0" smtClean="0"/>
              <a:t>Vad?</a:t>
            </a:r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296144"/>
          </a:xfrm>
        </p:spPr>
        <p:txBody>
          <a:bodyPr>
            <a:normAutofit/>
          </a:bodyPr>
          <a:lstStyle/>
          <a:p>
            <a:pPr algn="ctr"/>
            <a:r>
              <a:rPr lang="sv-FI" sz="4000" dirty="0" smtClean="0">
                <a:solidFill>
                  <a:srgbClr val="92D050"/>
                </a:solidFill>
              </a:rPr>
              <a:t>IDN</a:t>
            </a:r>
            <a:r>
              <a:rPr lang="sv-FI" sz="4000" dirty="0" smtClean="0"/>
              <a:t> Homografattacker</a:t>
            </a: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sz="2800" dirty="0" smtClean="0"/>
          </a:p>
          <a:p>
            <a:r>
              <a:rPr lang="sv-FI" sz="2800" dirty="0" smtClean="0"/>
              <a:t>Vad?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Du tror att du kommer till en känd webbsida, men i själva verket hamnar du på ett annat och farligare ställe.</a:t>
            </a:r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296144"/>
          </a:xfrm>
        </p:spPr>
        <p:txBody>
          <a:bodyPr>
            <a:normAutofit/>
          </a:bodyPr>
          <a:lstStyle/>
          <a:p>
            <a:pPr algn="ctr"/>
            <a:r>
              <a:rPr lang="sv-FI" sz="4000" dirty="0" smtClean="0">
                <a:solidFill>
                  <a:srgbClr val="92D050"/>
                </a:solidFill>
              </a:rPr>
              <a:t>IDN</a:t>
            </a:r>
            <a:r>
              <a:rPr lang="sv-FI" sz="4000" dirty="0" smtClean="0"/>
              <a:t> Homografattacker</a:t>
            </a: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sv-FI" sz="2800" dirty="0" smtClean="0"/>
          </a:p>
          <a:p>
            <a:r>
              <a:rPr lang="sv-FI" sz="2800" dirty="0" smtClean="0"/>
              <a:t>Vad?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Du tror att du kommer till en känd webbsida, men i själva verket hamnar du på ett annat och farligare ställe</a:t>
            </a:r>
            <a:r>
              <a:rPr lang="sv-FI" sz="2500" dirty="0" smtClean="0"/>
              <a:t>.</a:t>
            </a:r>
          </a:p>
          <a:p>
            <a:pPr lvl="1"/>
            <a:endParaRPr lang="sv-FI" sz="2500" dirty="0" smtClean="0"/>
          </a:p>
          <a:p>
            <a:pPr lvl="1"/>
            <a:r>
              <a:rPr lang="sv-FI" sz="2500" dirty="0" smtClean="0"/>
              <a:t>Ser du t.ex. Skillnaden på vårt </a:t>
            </a:r>
            <a:r>
              <a:rPr lang="sv-FI" sz="2500" b="1" dirty="0" smtClean="0">
                <a:solidFill>
                  <a:srgbClr val="C00000"/>
                </a:solidFill>
              </a:rPr>
              <a:t>O</a:t>
            </a:r>
            <a:r>
              <a:rPr lang="sv-FI" sz="2500" dirty="0" smtClean="0"/>
              <a:t> i vårt eget alfabet, kyrilliskt eller grekiskt? På skärmen syns ingen skillnad, men datorn uppfattar dem för olika koder.</a:t>
            </a:r>
            <a:endParaRPr lang="sv-FI" sz="25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FI" dirty="0" smtClean="0"/>
              <a:t/>
            </a:r>
            <a:br>
              <a:rPr lang="sv-FI" dirty="0" smtClean="0"/>
            </a:br>
            <a:r>
              <a:rPr lang="sv-FI" sz="3600" dirty="0" smtClean="0">
                <a:solidFill>
                  <a:srgbClr val="92D050"/>
                </a:solidFill>
              </a:rPr>
              <a:t>IDN</a:t>
            </a:r>
            <a:r>
              <a:rPr lang="sv-FI" sz="3600" dirty="0" smtClean="0"/>
              <a:t> Homografattacker</a:t>
            </a: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sv-FI" dirty="0" smtClean="0"/>
          </a:p>
          <a:p>
            <a:r>
              <a:rPr lang="sv-FI" sz="2800" dirty="0" smtClean="0"/>
              <a:t>Hur?</a:t>
            </a:r>
          </a:p>
          <a:p>
            <a:pPr>
              <a:buNone/>
            </a:pPr>
            <a:endParaRPr lang="sv-FI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FI" dirty="0" smtClean="0"/>
              <a:t/>
            </a:r>
            <a:br>
              <a:rPr lang="sv-FI" dirty="0" smtClean="0"/>
            </a:br>
            <a:r>
              <a:rPr lang="sv-FI" sz="3600" dirty="0" smtClean="0">
                <a:solidFill>
                  <a:srgbClr val="92D050"/>
                </a:solidFill>
              </a:rPr>
              <a:t>IDN</a:t>
            </a:r>
            <a:r>
              <a:rPr lang="sv-FI" sz="3600" dirty="0" smtClean="0"/>
              <a:t> Homografattacker</a:t>
            </a: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sv-FI" dirty="0" smtClean="0"/>
          </a:p>
          <a:p>
            <a:r>
              <a:rPr lang="sv-FI" sz="2800" dirty="0" smtClean="0"/>
              <a:t>Hur?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Nätbedragarna vill att du ska lämna ut lösenordet till exempelvis din nätbank.</a:t>
            </a:r>
          </a:p>
          <a:p>
            <a:pPr>
              <a:buNone/>
            </a:pPr>
            <a:endParaRPr lang="sv-FI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FI" dirty="0" err="1" smtClean="0"/>
              <a:t>Rootkit</a:t>
            </a: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sz="2800" dirty="0" smtClean="0"/>
              <a:t>Vad?</a:t>
            </a:r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/>
            <a:r>
              <a:rPr lang="sv-FI" sz="2400" dirty="0" smtClean="0"/>
              <a:t>En kort illasinnad kod som lägger sig i program och systemfiler där den är osynlig för </a:t>
            </a:r>
            <a:r>
              <a:rPr lang="sv-FI" sz="2400" dirty="0" smtClean="0"/>
              <a:t>antivirusprogram.</a:t>
            </a:r>
            <a:endParaRPr lang="sv-FI" sz="2400" dirty="0" smtClean="0"/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FI" dirty="0" smtClean="0"/>
              <a:t/>
            </a:r>
            <a:br>
              <a:rPr lang="sv-FI" dirty="0" smtClean="0"/>
            </a:br>
            <a:r>
              <a:rPr lang="sv-FI" sz="3600" dirty="0" smtClean="0">
                <a:solidFill>
                  <a:srgbClr val="92D050"/>
                </a:solidFill>
              </a:rPr>
              <a:t>IDN</a:t>
            </a:r>
            <a:r>
              <a:rPr lang="sv-FI" sz="3600" dirty="0" smtClean="0"/>
              <a:t> Homografattacker</a:t>
            </a: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sv-FI" dirty="0" smtClean="0"/>
          </a:p>
          <a:p>
            <a:r>
              <a:rPr lang="sv-FI" sz="2800" dirty="0" smtClean="0"/>
              <a:t>Hur?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Nätbedragarna vill att du ska lämna ut lösenordet till exempelvis din nätbank</a:t>
            </a:r>
            <a:r>
              <a:rPr lang="sv-FI" sz="2500" dirty="0" smtClean="0"/>
              <a:t>.</a:t>
            </a:r>
          </a:p>
          <a:p>
            <a:pPr lvl="1"/>
            <a:endParaRPr lang="sv-FI" sz="2500" dirty="0" smtClean="0"/>
          </a:p>
          <a:p>
            <a:pPr lvl="1"/>
            <a:r>
              <a:rPr lang="sv-FI" sz="2500" dirty="0" smtClean="0"/>
              <a:t>Du har fått ett e-brev från din bank, t.ex. </a:t>
            </a:r>
            <a:r>
              <a:rPr lang="sv-FI" sz="2500" b="1" i="1" dirty="0" smtClean="0">
                <a:solidFill>
                  <a:srgbClr val="002060"/>
                </a:solidFill>
              </a:rPr>
              <a:t>NORDEA </a:t>
            </a:r>
            <a:r>
              <a:rPr lang="sv-FI" sz="2500" dirty="0" smtClean="0"/>
              <a:t>och uppmaning att logga in på nätbanken.</a:t>
            </a:r>
            <a:endParaRPr lang="sv-FI" sz="2500" dirty="0" smtClean="0"/>
          </a:p>
          <a:p>
            <a:pPr>
              <a:buNone/>
            </a:pPr>
            <a:endParaRPr lang="sv-FI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FI" dirty="0" smtClean="0"/>
              <a:t/>
            </a:r>
            <a:br>
              <a:rPr lang="sv-FI" dirty="0" smtClean="0"/>
            </a:br>
            <a:r>
              <a:rPr lang="sv-FI" sz="3600" dirty="0" smtClean="0">
                <a:solidFill>
                  <a:srgbClr val="92D050"/>
                </a:solidFill>
              </a:rPr>
              <a:t>IDN</a:t>
            </a:r>
            <a:r>
              <a:rPr lang="sv-FI" sz="3600" dirty="0" smtClean="0"/>
              <a:t> Homografattacker</a:t>
            </a: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sv-FI" dirty="0" smtClean="0"/>
          </a:p>
          <a:p>
            <a:r>
              <a:rPr lang="sv-FI" sz="2800" dirty="0" smtClean="0"/>
              <a:t>Hur?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Nätbedragarna vill att du ska lämna ut lösenordet till exempelvis din nätbank</a:t>
            </a:r>
            <a:r>
              <a:rPr lang="sv-FI" sz="2500" dirty="0" smtClean="0"/>
              <a:t>.</a:t>
            </a:r>
          </a:p>
          <a:p>
            <a:pPr lvl="1"/>
            <a:endParaRPr lang="sv-FI" sz="2500" dirty="0" smtClean="0"/>
          </a:p>
          <a:p>
            <a:pPr lvl="1"/>
            <a:r>
              <a:rPr lang="sv-FI" sz="2500" dirty="0" smtClean="0"/>
              <a:t>Du har fått ett e-brev från din bank, t.ex. </a:t>
            </a:r>
            <a:r>
              <a:rPr lang="sv-FI" sz="2500" b="1" i="1" dirty="0" smtClean="0">
                <a:solidFill>
                  <a:srgbClr val="002060"/>
                </a:solidFill>
              </a:rPr>
              <a:t>Nordea </a:t>
            </a:r>
            <a:r>
              <a:rPr lang="sv-FI" sz="2500" dirty="0" smtClean="0"/>
              <a:t>och uppmaning att logga in på nätbanken, men </a:t>
            </a:r>
            <a:r>
              <a:rPr lang="sv-FI" sz="2500" b="1" i="1" dirty="0" smtClean="0">
                <a:solidFill>
                  <a:srgbClr val="002060"/>
                </a:solidFill>
              </a:rPr>
              <a:t>a </a:t>
            </a:r>
            <a:r>
              <a:rPr lang="sv-FI" sz="2500" dirty="0" smtClean="0"/>
              <a:t>i Nordea är ett kyrilliskt a.</a:t>
            </a:r>
            <a:endParaRPr lang="sv-FI" sz="2500" dirty="0" smtClean="0"/>
          </a:p>
          <a:p>
            <a:pPr>
              <a:buNone/>
            </a:pPr>
            <a:endParaRPr lang="sv-FI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FI" sz="4000" dirty="0" smtClean="0">
                <a:solidFill>
                  <a:srgbClr val="92D050"/>
                </a:solidFill>
              </a:rPr>
              <a:t>IDN</a:t>
            </a:r>
            <a:r>
              <a:rPr lang="sv-FI" sz="4000" dirty="0" smtClean="0"/>
              <a:t> Homografattacker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sv-FI" sz="3200" dirty="0" smtClean="0"/>
          </a:p>
          <a:p>
            <a:pPr>
              <a:buFont typeface="Arial" pitchFamily="34" charset="0"/>
              <a:buChar char="•"/>
            </a:pPr>
            <a:r>
              <a:rPr lang="sv-FI" sz="3200" dirty="0" smtClean="0"/>
              <a:t>Vad kan du göra?</a:t>
            </a:r>
          </a:p>
          <a:p>
            <a:endParaRPr lang="sv-FI" dirty="0" smtClean="0"/>
          </a:p>
          <a:p>
            <a:pPr lvl="1"/>
            <a:endParaRPr lang="sv-FI" dirty="0" smtClean="0"/>
          </a:p>
          <a:p>
            <a:pPr lvl="1">
              <a:buFont typeface="Calibri" pitchFamily="34" charset="0"/>
              <a:buChar char="⁻"/>
            </a:pPr>
            <a:endParaRPr lang="sv-FI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FI" sz="4000" dirty="0" smtClean="0">
                <a:solidFill>
                  <a:srgbClr val="92D050"/>
                </a:solidFill>
              </a:rPr>
              <a:t>IDN</a:t>
            </a:r>
            <a:r>
              <a:rPr lang="sv-FI" sz="4000" dirty="0" smtClean="0"/>
              <a:t> Homografattacker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sv-FI" sz="3200" dirty="0" smtClean="0"/>
          </a:p>
          <a:p>
            <a:pPr>
              <a:buFont typeface="Arial" pitchFamily="34" charset="0"/>
              <a:buChar char="•"/>
            </a:pPr>
            <a:r>
              <a:rPr lang="sv-FI" sz="3200" dirty="0" smtClean="0"/>
              <a:t>Vad kan du göra?</a:t>
            </a:r>
          </a:p>
          <a:p>
            <a:pPr>
              <a:buFont typeface="Arial" pitchFamily="34" charset="0"/>
              <a:buChar char="•"/>
            </a:pPr>
            <a:endParaRPr lang="sv-FI" sz="3200" dirty="0" smtClean="0"/>
          </a:p>
          <a:p>
            <a:pPr lvl="1">
              <a:buFont typeface="Arial" pitchFamily="34" charset="0"/>
              <a:buChar char="•"/>
            </a:pPr>
            <a:r>
              <a:rPr lang="sv-FI" sz="2900" dirty="0" smtClean="0"/>
              <a:t>Stäng </a:t>
            </a:r>
            <a:r>
              <a:rPr lang="sv-FI" sz="2900" b="1" i="1" dirty="0" smtClean="0">
                <a:solidFill>
                  <a:srgbClr val="FF0000"/>
                </a:solidFill>
              </a:rPr>
              <a:t>aldrig</a:t>
            </a:r>
            <a:r>
              <a:rPr lang="sv-FI" sz="2900" dirty="0" smtClean="0"/>
              <a:t> av </a:t>
            </a:r>
            <a:r>
              <a:rPr lang="sv-FI" sz="2900" b="1" i="1" dirty="0" err="1" smtClean="0">
                <a:solidFill>
                  <a:srgbClr val="7030A0"/>
                </a:solidFill>
              </a:rPr>
              <a:t>antinätfiskfunktionen</a:t>
            </a:r>
            <a:r>
              <a:rPr lang="sv-FI" sz="2900" dirty="0" smtClean="0"/>
              <a:t> i </a:t>
            </a:r>
            <a:r>
              <a:rPr lang="sv-FI" sz="2900" dirty="0" smtClean="0"/>
              <a:t>webbläsaren.</a:t>
            </a:r>
            <a:endParaRPr lang="sv-FI" sz="2900" dirty="0" smtClean="0"/>
          </a:p>
          <a:p>
            <a:endParaRPr lang="sv-FI" dirty="0" smtClean="0"/>
          </a:p>
          <a:p>
            <a:pPr lvl="1"/>
            <a:endParaRPr lang="sv-FI" dirty="0" smtClean="0"/>
          </a:p>
          <a:p>
            <a:pPr lvl="1">
              <a:buFont typeface="Calibri" pitchFamily="34" charset="0"/>
              <a:buChar char="⁻"/>
            </a:pPr>
            <a:endParaRPr lang="sv-FI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FI" sz="4000" dirty="0" smtClean="0">
                <a:solidFill>
                  <a:srgbClr val="92D050"/>
                </a:solidFill>
              </a:rPr>
              <a:t>IDN</a:t>
            </a:r>
            <a:r>
              <a:rPr lang="sv-FI" sz="4000" dirty="0" smtClean="0"/>
              <a:t> Homografattacker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sv-FI" sz="3200" dirty="0" smtClean="0"/>
          </a:p>
          <a:p>
            <a:pPr>
              <a:buFont typeface="Arial" pitchFamily="34" charset="0"/>
              <a:buChar char="•"/>
            </a:pPr>
            <a:r>
              <a:rPr lang="sv-FI" sz="3200" dirty="0" smtClean="0"/>
              <a:t>Vad kan du göra?</a:t>
            </a:r>
          </a:p>
          <a:p>
            <a:pPr>
              <a:buFont typeface="Arial" pitchFamily="34" charset="0"/>
              <a:buChar char="•"/>
            </a:pPr>
            <a:endParaRPr lang="sv-FI" sz="3200" dirty="0" smtClean="0"/>
          </a:p>
          <a:p>
            <a:pPr lvl="1">
              <a:buFont typeface="Arial" pitchFamily="34" charset="0"/>
              <a:buChar char="•"/>
            </a:pPr>
            <a:r>
              <a:rPr lang="sv-FI" sz="2900" dirty="0" smtClean="0"/>
              <a:t>Stäng </a:t>
            </a:r>
            <a:r>
              <a:rPr lang="sv-FI" sz="2900" b="1" i="1" dirty="0" smtClean="0">
                <a:solidFill>
                  <a:srgbClr val="FF0000"/>
                </a:solidFill>
              </a:rPr>
              <a:t>aldrig</a:t>
            </a:r>
            <a:r>
              <a:rPr lang="sv-FI" sz="2900" dirty="0" smtClean="0"/>
              <a:t> av </a:t>
            </a:r>
            <a:r>
              <a:rPr lang="sv-FI" sz="2900" b="1" i="1" dirty="0" err="1" smtClean="0">
                <a:solidFill>
                  <a:srgbClr val="7030A0"/>
                </a:solidFill>
              </a:rPr>
              <a:t>antinätfiskfunktionen</a:t>
            </a:r>
            <a:r>
              <a:rPr lang="sv-FI" sz="2900" dirty="0" smtClean="0"/>
              <a:t> i </a:t>
            </a:r>
            <a:r>
              <a:rPr lang="sv-FI" sz="2900" dirty="0" smtClean="0"/>
              <a:t>webbläsaren.</a:t>
            </a:r>
          </a:p>
          <a:p>
            <a:pPr lvl="1">
              <a:buFont typeface="Arial" pitchFamily="34" charset="0"/>
              <a:buChar char="•"/>
            </a:pPr>
            <a:endParaRPr lang="sv-FI" sz="2900" dirty="0" smtClean="0"/>
          </a:p>
          <a:p>
            <a:pPr lvl="2">
              <a:buFont typeface="Arial" pitchFamily="34" charset="0"/>
              <a:buChar char="•"/>
            </a:pPr>
            <a:r>
              <a:rPr lang="sv-FI" sz="2600" dirty="0" smtClean="0"/>
              <a:t>De flesta moderna webbläsare char skydd mot </a:t>
            </a:r>
            <a:r>
              <a:rPr lang="sv-FI" sz="2600" b="1" dirty="0" smtClean="0">
                <a:solidFill>
                  <a:srgbClr val="00B050"/>
                </a:solidFill>
              </a:rPr>
              <a:t>IDN homografattacker</a:t>
            </a:r>
            <a:r>
              <a:rPr lang="sv-FI" sz="2600" dirty="0" smtClean="0"/>
              <a:t>, som kallas </a:t>
            </a:r>
            <a:r>
              <a:rPr lang="sv-FI" sz="2600" b="1" i="1" dirty="0" smtClean="0">
                <a:solidFill>
                  <a:srgbClr val="7030A0"/>
                </a:solidFill>
              </a:rPr>
              <a:t>nätfiskefilter</a:t>
            </a:r>
            <a:r>
              <a:rPr lang="sv-FI" sz="2600" dirty="0" smtClean="0"/>
              <a:t>.</a:t>
            </a:r>
            <a:endParaRPr lang="sv-FI" sz="2600" dirty="0" smtClean="0"/>
          </a:p>
          <a:p>
            <a:endParaRPr lang="sv-FI" dirty="0" smtClean="0"/>
          </a:p>
          <a:p>
            <a:pPr lvl="1"/>
            <a:endParaRPr lang="sv-FI" dirty="0" smtClean="0"/>
          </a:p>
          <a:p>
            <a:pPr lvl="1">
              <a:buFont typeface="Calibri" pitchFamily="34" charset="0"/>
              <a:buChar char="⁻"/>
            </a:pPr>
            <a:endParaRPr lang="sv-FI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FI" sz="4000" dirty="0" smtClean="0">
                <a:solidFill>
                  <a:srgbClr val="92D050"/>
                </a:solidFill>
              </a:rPr>
              <a:t>IDN</a:t>
            </a:r>
            <a:r>
              <a:rPr lang="sv-FI" sz="4000" dirty="0" smtClean="0"/>
              <a:t> Homografattacker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sv-FI" sz="3200" dirty="0" smtClean="0"/>
          </a:p>
          <a:p>
            <a:pPr>
              <a:buFont typeface="Arial" pitchFamily="34" charset="0"/>
              <a:buChar char="•"/>
            </a:pPr>
            <a:r>
              <a:rPr lang="sv-FI" sz="3200" dirty="0" smtClean="0"/>
              <a:t>Vad kan du göra?</a:t>
            </a:r>
          </a:p>
          <a:p>
            <a:pPr>
              <a:buFont typeface="Arial" pitchFamily="34" charset="0"/>
              <a:buChar char="•"/>
            </a:pPr>
            <a:endParaRPr lang="sv-FI" sz="3200" dirty="0" smtClean="0"/>
          </a:p>
          <a:p>
            <a:pPr lvl="1"/>
            <a:r>
              <a:rPr lang="sv-FI" sz="3200" i="1" dirty="0" smtClean="0">
                <a:solidFill>
                  <a:srgbClr val="00B050"/>
                </a:solidFill>
              </a:rPr>
              <a:t>Uppdatera</a:t>
            </a:r>
            <a:r>
              <a:rPr lang="sv-FI" sz="3200" dirty="0" smtClean="0"/>
              <a:t> alltid din webbläsare till den </a:t>
            </a:r>
            <a:r>
              <a:rPr lang="sv-FI" sz="3200" b="1" dirty="0" smtClean="0">
                <a:solidFill>
                  <a:srgbClr val="FFC000"/>
                </a:solidFill>
              </a:rPr>
              <a:t>senaste versionen</a:t>
            </a:r>
            <a:r>
              <a:rPr lang="sv-FI" sz="3200" dirty="0" smtClean="0"/>
              <a:t>.</a:t>
            </a:r>
            <a:endParaRPr lang="sv-FI" sz="3200" dirty="0" smtClean="0"/>
          </a:p>
          <a:p>
            <a:pPr lvl="1"/>
            <a:endParaRPr lang="sv-FI" dirty="0" smtClean="0"/>
          </a:p>
          <a:p>
            <a:pPr lvl="1">
              <a:buFont typeface="Calibri" pitchFamily="34" charset="0"/>
              <a:buChar char="⁻"/>
            </a:pPr>
            <a:endParaRPr lang="sv-FI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FI" sz="4000" dirty="0" smtClean="0">
                <a:solidFill>
                  <a:srgbClr val="92D050"/>
                </a:solidFill>
              </a:rPr>
              <a:t>IDN</a:t>
            </a:r>
            <a:r>
              <a:rPr lang="sv-FI" sz="4000" dirty="0" smtClean="0"/>
              <a:t> Homografattacker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sv-FI" sz="3200" dirty="0" smtClean="0"/>
          </a:p>
          <a:p>
            <a:r>
              <a:rPr lang="sv-FI" dirty="0" smtClean="0"/>
              <a:t>Homograf</a:t>
            </a:r>
          </a:p>
          <a:p>
            <a:pPr lvl="1"/>
            <a:r>
              <a:rPr lang="sv-FI" dirty="0" smtClean="0"/>
              <a:t>uttryck för två ord (eller bokstäver) som liknar varandra, men har olika betydelser</a:t>
            </a:r>
          </a:p>
          <a:p>
            <a:pPr lvl="1"/>
            <a:endParaRPr lang="sv-FI" dirty="0" smtClean="0"/>
          </a:p>
          <a:p>
            <a:r>
              <a:rPr lang="sv-FI" dirty="0" smtClean="0"/>
              <a:t>IDN</a:t>
            </a:r>
          </a:p>
          <a:p>
            <a:pPr lvl="1"/>
            <a:r>
              <a:rPr lang="sv-FI" dirty="0" smtClean="0"/>
              <a:t>(</a:t>
            </a:r>
            <a:r>
              <a:rPr lang="sv-FI" dirty="0" err="1" smtClean="0"/>
              <a:t>Internationalized</a:t>
            </a:r>
            <a:r>
              <a:rPr lang="sv-FI" dirty="0" smtClean="0"/>
              <a:t> </a:t>
            </a:r>
            <a:r>
              <a:rPr lang="sv-FI" dirty="0" err="1" smtClean="0"/>
              <a:t>Domain</a:t>
            </a:r>
            <a:r>
              <a:rPr lang="sv-FI" dirty="0" smtClean="0"/>
              <a:t> </a:t>
            </a:r>
            <a:r>
              <a:rPr lang="sv-FI" dirty="0" err="1" smtClean="0"/>
              <a:t>Name</a:t>
            </a:r>
            <a:r>
              <a:rPr lang="sv-FI" dirty="0" smtClean="0"/>
              <a:t>) Det underliggande språk </a:t>
            </a:r>
            <a:r>
              <a:rPr lang="sv-FI" dirty="0" smtClean="0"/>
              <a:t>som hanterar </a:t>
            </a:r>
            <a:r>
              <a:rPr lang="sv-FI" dirty="0" smtClean="0"/>
              <a:t>all världens bokstäver i samband med domäner. </a:t>
            </a:r>
          </a:p>
          <a:p>
            <a:pPr lvl="1"/>
            <a:endParaRPr lang="sv-FI" dirty="0" smtClean="0"/>
          </a:p>
          <a:p>
            <a:pPr lvl="1">
              <a:buFont typeface="Calibri" pitchFamily="34" charset="0"/>
              <a:buChar char="⁻"/>
            </a:pPr>
            <a:endParaRPr lang="sv-FI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r>
              <a:rPr lang="sv-FI" dirty="0" smtClean="0"/>
              <a:t>Hoten: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12776"/>
            <a:ext cx="7239000" cy="504296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Rootkit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Firesheep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Tabnabbing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smtClean="0"/>
              <a:t>Homografattacker</a:t>
            </a:r>
          </a:p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Clickjacking</a:t>
            </a:r>
            <a:endParaRPr lang="sv-FI" sz="32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err="1" smtClean="0"/>
              <a:t>Clickjacking</a:t>
            </a: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sz="2800" dirty="0" smtClean="0"/>
          </a:p>
          <a:p>
            <a:r>
              <a:rPr lang="sv-FI" sz="2800" dirty="0" smtClean="0"/>
              <a:t>Vad?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Du lockas att trycka på </a:t>
            </a:r>
            <a:r>
              <a:rPr lang="sv-FI" sz="2500" b="1" dirty="0" smtClean="0">
                <a:solidFill>
                  <a:srgbClr val="FF0000"/>
                </a:solidFill>
              </a:rPr>
              <a:t>Gilla</a:t>
            </a:r>
            <a:r>
              <a:rPr lang="sv-FI" sz="2500" dirty="0" smtClean="0"/>
              <a:t> på </a:t>
            </a:r>
            <a:r>
              <a:rPr lang="sv-FI" sz="2500" b="1" i="1" dirty="0" err="1" smtClean="0"/>
              <a:t>Facebook</a:t>
            </a:r>
            <a:r>
              <a:rPr lang="sv-FI" sz="2500" dirty="0" smtClean="0"/>
              <a:t>.</a:t>
            </a:r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err="1" smtClean="0"/>
              <a:t>Clickjacking</a:t>
            </a: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sz="2800" dirty="0" smtClean="0"/>
          </a:p>
          <a:p>
            <a:r>
              <a:rPr lang="sv-FI" sz="2800" dirty="0" smtClean="0"/>
              <a:t>Vad?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Du lockas att trycka på </a:t>
            </a:r>
            <a:r>
              <a:rPr lang="sv-FI" sz="2500" b="1" dirty="0" smtClean="0">
                <a:solidFill>
                  <a:srgbClr val="FF0000"/>
                </a:solidFill>
              </a:rPr>
              <a:t>Gilla</a:t>
            </a:r>
            <a:r>
              <a:rPr lang="sv-FI" sz="2500" dirty="0" smtClean="0"/>
              <a:t> på </a:t>
            </a:r>
            <a:r>
              <a:rPr lang="sv-FI" sz="2500" b="1" i="1" dirty="0" err="1" smtClean="0">
                <a:solidFill>
                  <a:srgbClr val="0070C0"/>
                </a:solidFill>
              </a:rPr>
              <a:t>Facebook</a:t>
            </a:r>
            <a:r>
              <a:rPr lang="sv-FI" sz="2500" dirty="0" smtClean="0"/>
              <a:t>.</a:t>
            </a:r>
          </a:p>
          <a:p>
            <a:pPr lvl="1"/>
            <a:endParaRPr lang="sv-FI" sz="2500" dirty="0" smtClean="0"/>
          </a:p>
          <a:p>
            <a:pPr lvl="1"/>
            <a:r>
              <a:rPr lang="sv-FI" sz="2500" dirty="0" smtClean="0"/>
              <a:t>Oftast är det en videofilm från en av dina vänner på </a:t>
            </a:r>
            <a:r>
              <a:rPr lang="sv-FI" sz="2400" b="1" i="1" dirty="0" err="1" smtClean="0">
                <a:solidFill>
                  <a:srgbClr val="0070C0"/>
                </a:solidFill>
              </a:rPr>
              <a:t>Facebook</a:t>
            </a:r>
            <a:r>
              <a:rPr lang="sv-FI" sz="2400" b="1" i="1" dirty="0" smtClean="0">
                <a:solidFill>
                  <a:srgbClr val="0070C0"/>
                </a:solidFill>
              </a:rPr>
              <a:t>.</a:t>
            </a:r>
            <a:endParaRPr lang="sv-FI" sz="2200" dirty="0" smtClean="0"/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FI" dirty="0" err="1" smtClean="0"/>
              <a:t>Rootkit</a:t>
            </a: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sz="2800" dirty="0" smtClean="0"/>
              <a:t>Vad?</a:t>
            </a:r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/>
            <a:r>
              <a:rPr lang="sv-FI" sz="2400" dirty="0" smtClean="0"/>
              <a:t>En kort illasinnad kod som lägger sig i program och systemfiler där den är osynlig för </a:t>
            </a:r>
            <a:r>
              <a:rPr lang="sv-FI" sz="2400" dirty="0" smtClean="0"/>
              <a:t>antivirusprogram.</a:t>
            </a:r>
          </a:p>
          <a:p>
            <a:pPr lvl="1"/>
            <a:endParaRPr lang="sv-FI" sz="2400" dirty="0" smtClean="0"/>
          </a:p>
          <a:p>
            <a:pPr lvl="1"/>
            <a:r>
              <a:rPr lang="sv-FI" sz="2400" dirty="0" err="1" smtClean="0"/>
              <a:t>Rootkit</a:t>
            </a:r>
            <a:r>
              <a:rPr lang="sv-FI" sz="2400" dirty="0" smtClean="0"/>
              <a:t> kan ta sig in i t.ex. Word etc. Och blir sålunda osynligt för ditt antivirusprogram.</a:t>
            </a:r>
            <a:endParaRPr lang="sv-FI" sz="2400" dirty="0" smtClean="0"/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err="1" smtClean="0"/>
              <a:t>Clickjacking</a:t>
            </a: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sz="2800" dirty="0" smtClean="0"/>
              <a:t>Hur?</a:t>
            </a:r>
          </a:p>
          <a:p>
            <a:pPr>
              <a:buNone/>
            </a:pPr>
            <a:endParaRPr lang="sv-FI" sz="2800" dirty="0" smtClean="0"/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err="1" smtClean="0"/>
              <a:t>Clickjacking</a:t>
            </a: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sz="2800" dirty="0" smtClean="0"/>
              <a:t>Hur?</a:t>
            </a:r>
          </a:p>
          <a:p>
            <a:endParaRPr lang="sv-FI" sz="2800" dirty="0" smtClean="0"/>
          </a:p>
          <a:p>
            <a:pPr lvl="1"/>
            <a:r>
              <a:rPr lang="sv-FI" sz="2800" dirty="0" err="1" smtClean="0"/>
              <a:t>Clickjacking</a:t>
            </a:r>
            <a:r>
              <a:rPr lang="sv-FI" sz="2800" dirty="0" smtClean="0"/>
              <a:t> är ett lite för smart marknadsföringsknep som kommer att dränka dig med reklam.</a:t>
            </a:r>
          </a:p>
          <a:p>
            <a:pPr lvl="1"/>
            <a:endParaRPr lang="sv-FI" sz="2500" dirty="0" smtClean="0"/>
          </a:p>
          <a:p>
            <a:pPr>
              <a:buNone/>
            </a:pPr>
            <a:endParaRPr lang="sv-FI" sz="2800" dirty="0" smtClean="0"/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err="1" smtClean="0"/>
              <a:t>Clickjacking</a:t>
            </a: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sz="2800" dirty="0" smtClean="0"/>
              <a:t>Vad kan du göra?</a:t>
            </a:r>
          </a:p>
          <a:p>
            <a:pPr>
              <a:buNone/>
            </a:pPr>
            <a:endParaRPr lang="sv-FI" sz="2800" dirty="0" smtClean="0"/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err="1" smtClean="0"/>
              <a:t>Clickjacking</a:t>
            </a: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sz="2800" dirty="0" smtClean="0"/>
              <a:t>Vad kan du göra?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Klicka aldrig på ”</a:t>
            </a:r>
            <a:r>
              <a:rPr lang="sv-FI" sz="2500" b="1" dirty="0" smtClean="0">
                <a:solidFill>
                  <a:srgbClr val="FF0000"/>
                </a:solidFill>
              </a:rPr>
              <a:t>Tycker om</a:t>
            </a:r>
            <a:r>
              <a:rPr lang="sv-FI" sz="2500" dirty="0" smtClean="0"/>
              <a:t>” på </a:t>
            </a:r>
            <a:r>
              <a:rPr lang="sv-FI" sz="2500" u="sng" dirty="0" smtClean="0">
                <a:solidFill>
                  <a:srgbClr val="0070C0"/>
                </a:solidFill>
              </a:rPr>
              <a:t>massutsända videoklipp.</a:t>
            </a:r>
          </a:p>
          <a:p>
            <a:pPr>
              <a:buNone/>
            </a:pPr>
            <a:endParaRPr lang="sv-FI" sz="2800" dirty="0" smtClean="0"/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err="1" smtClean="0"/>
              <a:t>Clickjacking</a:t>
            </a: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sz="2800" dirty="0" smtClean="0"/>
              <a:t>Vad kan du göra?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Klicka aldrig på ”</a:t>
            </a:r>
            <a:r>
              <a:rPr lang="sv-FI" sz="2500" b="1" dirty="0" smtClean="0">
                <a:solidFill>
                  <a:srgbClr val="FF0000"/>
                </a:solidFill>
              </a:rPr>
              <a:t>Tycker om</a:t>
            </a:r>
            <a:r>
              <a:rPr lang="sv-FI" sz="2500" dirty="0" smtClean="0"/>
              <a:t>” på </a:t>
            </a:r>
            <a:r>
              <a:rPr lang="sv-FI" sz="2500" u="sng" dirty="0" smtClean="0">
                <a:solidFill>
                  <a:srgbClr val="0070C0"/>
                </a:solidFill>
              </a:rPr>
              <a:t>massutsända videoklipp</a:t>
            </a:r>
            <a:r>
              <a:rPr lang="sv-FI" sz="2500" u="sng" dirty="0" smtClean="0">
                <a:solidFill>
                  <a:srgbClr val="0070C0"/>
                </a:solidFill>
              </a:rPr>
              <a:t>.</a:t>
            </a:r>
          </a:p>
          <a:p>
            <a:pPr lvl="1">
              <a:buNone/>
            </a:pPr>
            <a:endParaRPr lang="sv-FI" sz="2800" dirty="0" smtClean="0"/>
          </a:p>
          <a:p>
            <a:pPr lvl="1"/>
            <a:r>
              <a:rPr lang="sv-FI" sz="2500" dirty="0" smtClean="0">
                <a:solidFill>
                  <a:schemeClr val="bg1">
                    <a:lumMod val="50000"/>
                  </a:schemeClr>
                </a:solidFill>
              </a:rPr>
              <a:t>Skicka alltid </a:t>
            </a:r>
            <a:r>
              <a:rPr lang="sv-FI" sz="2500" b="1" i="1" dirty="0" smtClean="0">
                <a:solidFill>
                  <a:srgbClr val="00B050"/>
                </a:solidFill>
              </a:rPr>
              <a:t>ett meddelande </a:t>
            </a:r>
            <a:r>
              <a:rPr lang="sv-FI" sz="2500" dirty="0" smtClean="0">
                <a:solidFill>
                  <a:schemeClr val="bg1">
                    <a:lumMod val="50000"/>
                  </a:schemeClr>
                </a:solidFill>
              </a:rPr>
              <a:t>till din vän och fråga om han/hon verkligen ville dela videon med andra.</a:t>
            </a:r>
            <a:endParaRPr lang="sv-FI" sz="2500" dirty="0" smtClean="0">
              <a:solidFill>
                <a:schemeClr val="bg1">
                  <a:lumMod val="50000"/>
                </a:schemeClr>
              </a:solidFill>
            </a:endParaRPr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r>
              <a:rPr lang="sv-FI" dirty="0" smtClean="0"/>
              <a:t>Hoten: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12776"/>
            <a:ext cx="7239000" cy="504296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Rootkit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Firesheep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Tabnabbing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smtClean="0"/>
              <a:t>Homografattacker</a:t>
            </a:r>
          </a:p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Clickjacking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Drive-by</a:t>
            </a:r>
            <a:r>
              <a:rPr lang="sv-FI" sz="3200" dirty="0" smtClean="0"/>
              <a:t> </a:t>
            </a:r>
            <a:r>
              <a:rPr lang="sv-FI" sz="3200" dirty="0" err="1" smtClean="0"/>
              <a:t>download</a:t>
            </a:r>
            <a:endParaRPr lang="sv-FI" sz="3200" dirty="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err="1" smtClean="0"/>
              <a:t>Drive-by</a:t>
            </a:r>
            <a:r>
              <a:rPr lang="sv-FI" sz="4000" dirty="0" smtClean="0"/>
              <a:t> </a:t>
            </a:r>
            <a:r>
              <a:rPr lang="sv-FI" sz="4000" dirty="0" err="1" smtClean="0"/>
              <a:t>download</a:t>
            </a: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sz="2800" dirty="0" smtClean="0"/>
          </a:p>
          <a:p>
            <a:r>
              <a:rPr lang="sv-FI" sz="2800" dirty="0" smtClean="0"/>
              <a:t>Vad?</a:t>
            </a:r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err="1" smtClean="0"/>
              <a:t>Drive-by</a:t>
            </a:r>
            <a:r>
              <a:rPr lang="sv-FI" sz="4000" dirty="0" smtClean="0"/>
              <a:t> </a:t>
            </a:r>
            <a:r>
              <a:rPr lang="sv-FI" sz="4000" dirty="0" err="1" smtClean="0"/>
              <a:t>download</a:t>
            </a: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sz="2800" dirty="0" smtClean="0"/>
          </a:p>
          <a:p>
            <a:r>
              <a:rPr lang="sv-FI" sz="2800" dirty="0" smtClean="0"/>
              <a:t>Vad?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När du besöker en ondsint webbplats startar en hemtagning med ett virusprogram automatiskt.</a:t>
            </a:r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err="1" smtClean="0"/>
              <a:t>Drive-by</a:t>
            </a:r>
            <a:r>
              <a:rPr lang="sv-FI" sz="4000" dirty="0" smtClean="0"/>
              <a:t> </a:t>
            </a:r>
            <a:r>
              <a:rPr lang="sv-FI" sz="4000" dirty="0" err="1" smtClean="0"/>
              <a:t>download</a:t>
            </a: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sz="2800" dirty="0" smtClean="0"/>
              <a:t>Hur?</a:t>
            </a:r>
          </a:p>
          <a:p>
            <a:pPr>
              <a:buNone/>
            </a:pPr>
            <a:endParaRPr lang="sv-FI" sz="2800" dirty="0" smtClean="0"/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err="1" smtClean="0"/>
              <a:t>Drive-by</a:t>
            </a:r>
            <a:r>
              <a:rPr lang="sv-FI" sz="4000" dirty="0" smtClean="0"/>
              <a:t> </a:t>
            </a:r>
            <a:r>
              <a:rPr lang="sv-FI" sz="4000" dirty="0" err="1" smtClean="0"/>
              <a:t>download</a:t>
            </a: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sz="2800" dirty="0" smtClean="0"/>
              <a:t>Hur?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Filer som hämtas hem dolt till din dator kan innehålla allt från virus, trojaner och </a:t>
            </a:r>
            <a:r>
              <a:rPr lang="sv-FI" sz="2500" dirty="0" err="1" smtClean="0"/>
              <a:t>keyloggers</a:t>
            </a:r>
            <a:r>
              <a:rPr lang="sv-FI" sz="2500" dirty="0" smtClean="0"/>
              <a:t> som de som ligger bakom använder för att ta kontroll över datorn.</a:t>
            </a:r>
          </a:p>
          <a:p>
            <a:pPr>
              <a:buNone/>
            </a:pPr>
            <a:endParaRPr lang="sv-FI" sz="2800" dirty="0" smtClean="0"/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FI" dirty="0" err="1" smtClean="0"/>
              <a:t>Rootkit</a:t>
            </a: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sv-FI" dirty="0" smtClean="0"/>
          </a:p>
          <a:p>
            <a:r>
              <a:rPr lang="sv-FI" sz="2800" dirty="0" smtClean="0"/>
              <a:t>Hur?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err="1" smtClean="0"/>
              <a:t>Drive-by</a:t>
            </a:r>
            <a:r>
              <a:rPr lang="sv-FI" sz="4000" dirty="0" smtClean="0"/>
              <a:t> </a:t>
            </a:r>
            <a:r>
              <a:rPr lang="sv-FI" sz="4000" dirty="0" err="1" smtClean="0"/>
              <a:t>download</a:t>
            </a: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sz="2800" dirty="0" smtClean="0"/>
              <a:t>Vad kan du göra?</a:t>
            </a:r>
          </a:p>
          <a:p>
            <a:pPr>
              <a:buNone/>
            </a:pPr>
            <a:endParaRPr lang="sv-FI" sz="2800" dirty="0" smtClean="0"/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err="1" smtClean="0"/>
              <a:t>Drive-by</a:t>
            </a:r>
            <a:r>
              <a:rPr lang="sv-FI" sz="4000" dirty="0" smtClean="0"/>
              <a:t> </a:t>
            </a:r>
            <a:r>
              <a:rPr lang="sv-FI" sz="4000" dirty="0" err="1" smtClean="0"/>
              <a:t>download</a:t>
            </a: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FI" sz="2800" dirty="0" smtClean="0"/>
              <a:t>Vad kan du göra?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Använd </a:t>
            </a:r>
            <a:r>
              <a:rPr lang="sv-FI" sz="2500" b="1" dirty="0" smtClean="0">
                <a:solidFill>
                  <a:srgbClr val="00B050"/>
                </a:solidFill>
              </a:rPr>
              <a:t>senaste versionen </a:t>
            </a:r>
            <a:r>
              <a:rPr lang="sv-FI" sz="2500" dirty="0" smtClean="0"/>
              <a:t>av </a:t>
            </a:r>
            <a:r>
              <a:rPr lang="sv-FI" sz="2500" b="1" dirty="0" smtClean="0">
                <a:solidFill>
                  <a:srgbClr val="0070C0"/>
                </a:solidFill>
              </a:rPr>
              <a:t>webbläsare</a:t>
            </a:r>
            <a:r>
              <a:rPr lang="sv-FI" sz="2500" dirty="0" smtClean="0"/>
              <a:t> och tillåt inte att främmande program kommer åt din dator.</a:t>
            </a:r>
          </a:p>
          <a:p>
            <a:pPr>
              <a:buNone/>
            </a:pPr>
            <a:endParaRPr lang="sv-FI" sz="2800" dirty="0" smtClean="0"/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err="1" smtClean="0"/>
              <a:t>Drive-by</a:t>
            </a:r>
            <a:r>
              <a:rPr lang="sv-FI" sz="4000" dirty="0" smtClean="0"/>
              <a:t> </a:t>
            </a:r>
            <a:r>
              <a:rPr lang="sv-FI" sz="4000" dirty="0" err="1" smtClean="0"/>
              <a:t>download</a:t>
            </a: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sv-FI" sz="2800" dirty="0" smtClean="0"/>
          </a:p>
          <a:p>
            <a:r>
              <a:rPr lang="sv-FI" sz="2800" dirty="0" smtClean="0"/>
              <a:t>Vad </a:t>
            </a:r>
            <a:r>
              <a:rPr lang="sv-FI" sz="2800" dirty="0" smtClean="0"/>
              <a:t>kan du göra?</a:t>
            </a:r>
          </a:p>
          <a:p>
            <a:pPr>
              <a:buNone/>
            </a:pPr>
            <a:endParaRPr lang="sv-FI" sz="2800" dirty="0" smtClean="0"/>
          </a:p>
          <a:p>
            <a:pPr lvl="1"/>
            <a:r>
              <a:rPr lang="sv-FI" sz="2500" dirty="0" smtClean="0"/>
              <a:t>Använd </a:t>
            </a:r>
            <a:r>
              <a:rPr lang="sv-FI" sz="2500" b="1" dirty="0" smtClean="0">
                <a:solidFill>
                  <a:srgbClr val="00B050"/>
                </a:solidFill>
              </a:rPr>
              <a:t>senaste versionen </a:t>
            </a:r>
            <a:r>
              <a:rPr lang="sv-FI" sz="2500" dirty="0" smtClean="0"/>
              <a:t>av </a:t>
            </a:r>
            <a:r>
              <a:rPr lang="sv-FI" sz="2500" b="1" dirty="0" smtClean="0">
                <a:solidFill>
                  <a:srgbClr val="0070C0"/>
                </a:solidFill>
              </a:rPr>
              <a:t>webbläsare</a:t>
            </a:r>
            <a:r>
              <a:rPr lang="sv-FI" sz="2500" dirty="0" smtClean="0"/>
              <a:t> och tillåt inte att främmande program kommer åt din dator</a:t>
            </a:r>
            <a:r>
              <a:rPr lang="sv-FI" sz="2500" dirty="0" smtClean="0"/>
              <a:t>.</a:t>
            </a:r>
          </a:p>
          <a:p>
            <a:pPr lvl="1"/>
            <a:endParaRPr lang="sv-FI" sz="2500" dirty="0" smtClean="0"/>
          </a:p>
          <a:p>
            <a:pPr lvl="1"/>
            <a:r>
              <a:rPr lang="sv-FI" sz="2500" b="1" i="1" dirty="0" smtClean="0">
                <a:solidFill>
                  <a:srgbClr val="0070C0"/>
                </a:solidFill>
              </a:rPr>
              <a:t>Internet Explorer </a:t>
            </a:r>
            <a:r>
              <a:rPr lang="sv-FI" sz="2500" dirty="0" smtClean="0"/>
              <a:t>behöver du bara installera säkerhetsuppdateringen från </a:t>
            </a:r>
            <a:r>
              <a:rPr lang="sv-FI" sz="2500" b="1" i="1" dirty="0" smtClean="0"/>
              <a:t>Microsoft</a:t>
            </a:r>
            <a:r>
              <a:rPr lang="sv-FI" sz="2500" dirty="0" smtClean="0"/>
              <a:t>.</a:t>
            </a:r>
          </a:p>
          <a:p>
            <a:pPr lvl="1"/>
            <a:endParaRPr lang="sv-FI" sz="2500" dirty="0" smtClean="0"/>
          </a:p>
          <a:p>
            <a:pPr lvl="1"/>
            <a:r>
              <a:rPr lang="sv-FI" sz="2500" b="1" i="1" dirty="0" smtClean="0">
                <a:solidFill>
                  <a:srgbClr val="C00000"/>
                </a:solidFill>
              </a:rPr>
              <a:t>Firefox</a:t>
            </a:r>
            <a:r>
              <a:rPr lang="sv-FI" sz="2500" dirty="0" smtClean="0"/>
              <a:t> och </a:t>
            </a:r>
            <a:r>
              <a:rPr lang="sv-FI" sz="2500" b="1" i="1" dirty="0" err="1" smtClean="0">
                <a:solidFill>
                  <a:srgbClr val="C00000"/>
                </a:solidFill>
              </a:rPr>
              <a:t>Chrome</a:t>
            </a:r>
            <a:r>
              <a:rPr lang="sv-FI" sz="2500" dirty="0" smtClean="0"/>
              <a:t> installerar sig automatiskt.</a:t>
            </a:r>
            <a:endParaRPr lang="sv-FI" sz="2500" dirty="0" smtClean="0"/>
          </a:p>
          <a:p>
            <a:pPr>
              <a:buNone/>
            </a:pPr>
            <a:endParaRPr lang="sv-FI" sz="2800" dirty="0" smtClean="0"/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r>
              <a:rPr lang="sv-FI" dirty="0" smtClean="0"/>
              <a:t>Hoten: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12776"/>
            <a:ext cx="7239000" cy="504296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Rootkit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Firesheep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Tabnabbing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smtClean="0"/>
              <a:t>Homografattacker</a:t>
            </a:r>
          </a:p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Clickjacking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Drive-by</a:t>
            </a:r>
            <a:r>
              <a:rPr lang="sv-FI" sz="3200" dirty="0" smtClean="0"/>
              <a:t> </a:t>
            </a:r>
            <a:r>
              <a:rPr lang="sv-FI" sz="3200" dirty="0" err="1" smtClean="0"/>
              <a:t>download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smtClean="0"/>
              <a:t>Uppsnappad e-post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>Uppsnappad e-post</a:t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sz="2800" dirty="0" smtClean="0"/>
          </a:p>
          <a:p>
            <a:r>
              <a:rPr lang="sv-FI" sz="2800" dirty="0" smtClean="0"/>
              <a:t>Vad?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E-brev skickas </a:t>
            </a:r>
            <a:r>
              <a:rPr lang="sv-FI" sz="2500" b="1" i="1" dirty="0" err="1" smtClean="0">
                <a:solidFill>
                  <a:srgbClr val="C00000"/>
                </a:solidFill>
              </a:rPr>
              <a:t>okrypterade</a:t>
            </a:r>
            <a:r>
              <a:rPr lang="sv-FI" sz="2500" dirty="0" smtClean="0"/>
              <a:t> och kan enkelt stjälas.</a:t>
            </a:r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>Uppsnappad e-post</a:t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sz="2800" dirty="0" smtClean="0"/>
          </a:p>
          <a:p>
            <a:r>
              <a:rPr lang="sv-FI" sz="2800" dirty="0" smtClean="0"/>
              <a:t>Hur?</a:t>
            </a:r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>Uppsnappad e-post</a:t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sz="2800" dirty="0" smtClean="0"/>
          </a:p>
          <a:p>
            <a:r>
              <a:rPr lang="sv-FI" sz="2800" dirty="0" smtClean="0"/>
              <a:t>Hur?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Känslig information som kontokortsnummer socialsignum etc. är guld värt för nättjuvar. </a:t>
            </a:r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>Uppsnappad e-post</a:t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sz="2800" dirty="0" smtClean="0"/>
          </a:p>
          <a:p>
            <a:r>
              <a:rPr lang="sv-FI" sz="2800" dirty="0" smtClean="0"/>
              <a:t>Vad kan du göra?</a:t>
            </a:r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1656184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>Uppsnappad e-post</a:t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sz="2800" dirty="0" smtClean="0"/>
          </a:p>
          <a:p>
            <a:r>
              <a:rPr lang="sv-FI" sz="2800" dirty="0" smtClean="0"/>
              <a:t>Vad kan du göra?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Om du sänder känslig information ska du kryptera dina brev med exempelvis tjänsten </a:t>
            </a:r>
            <a:r>
              <a:rPr lang="sv-FI" sz="3200" b="1" dirty="0" smtClean="0">
                <a:solidFill>
                  <a:srgbClr val="FF0000"/>
                </a:solidFill>
              </a:rPr>
              <a:t>LOCKBIN</a:t>
            </a:r>
            <a:r>
              <a:rPr lang="sv-FI" sz="2500" dirty="0" smtClean="0"/>
              <a:t>.</a:t>
            </a:r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r>
              <a:rPr lang="sv-FI" dirty="0" smtClean="0"/>
              <a:t>Hoten: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12776"/>
            <a:ext cx="7239000" cy="504296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Rootkit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Firesheep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Tabnabbing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smtClean="0"/>
              <a:t>Homografattacker</a:t>
            </a:r>
          </a:p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Clickjacking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Drive-by</a:t>
            </a:r>
            <a:r>
              <a:rPr lang="sv-FI" sz="3200" dirty="0" smtClean="0"/>
              <a:t> </a:t>
            </a:r>
            <a:r>
              <a:rPr lang="sv-FI" sz="3200" dirty="0" err="1" smtClean="0"/>
              <a:t>download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smtClean="0"/>
              <a:t>Uppsnappad e-post</a:t>
            </a:r>
          </a:p>
          <a:p>
            <a:pPr marL="514350" indent="-514350">
              <a:buFont typeface="+mj-lt"/>
              <a:buAutoNum type="arabicPeriod"/>
            </a:pPr>
            <a:r>
              <a:rPr lang="sv-FI" sz="3200" dirty="0" smtClean="0"/>
              <a:t>Falska uppdateringar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v-FI" dirty="0" err="1" smtClean="0"/>
              <a:t>Rootkit</a:t>
            </a: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sv-FI" dirty="0" smtClean="0"/>
          </a:p>
          <a:p>
            <a:r>
              <a:rPr lang="sv-FI" sz="2800" dirty="0" smtClean="0"/>
              <a:t>Hur?</a:t>
            </a:r>
          </a:p>
          <a:p>
            <a:pPr>
              <a:buNone/>
            </a:pPr>
            <a:endParaRPr lang="sv-FI" sz="2800" dirty="0" smtClean="0"/>
          </a:p>
          <a:p>
            <a:pPr lvl="1"/>
            <a:r>
              <a:rPr lang="sv-FI" dirty="0" err="1" smtClean="0"/>
              <a:t>Rootkit</a:t>
            </a:r>
            <a:r>
              <a:rPr lang="sv-FI" dirty="0" smtClean="0"/>
              <a:t> kan använda din dator som en fjärrstyrd enhet för hackarangrepp eller för att skicka skräppost. </a:t>
            </a:r>
            <a:r>
              <a:rPr lang="sv-FI" dirty="0" err="1" smtClean="0"/>
              <a:t>Rootkit</a:t>
            </a:r>
            <a:r>
              <a:rPr lang="sv-FI" dirty="0" smtClean="0"/>
              <a:t> kan också lista ut dina lösenord till e-post eller nätbanken.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>Falska uppdateringar</a:t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sz="2800" dirty="0" smtClean="0"/>
          </a:p>
          <a:p>
            <a:r>
              <a:rPr lang="sv-FI" sz="2800" dirty="0" smtClean="0"/>
              <a:t>Vad?</a:t>
            </a:r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>Falska uppdateringar</a:t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sz="2800" dirty="0" smtClean="0"/>
          </a:p>
          <a:p>
            <a:r>
              <a:rPr lang="sv-FI" sz="2800" dirty="0" smtClean="0"/>
              <a:t>Vad</a:t>
            </a:r>
            <a:r>
              <a:rPr lang="sv-FI" sz="2800" dirty="0" smtClean="0"/>
              <a:t>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På ett öppet nätverk kan andra lura dig att uppdatera </a:t>
            </a:r>
            <a:r>
              <a:rPr lang="sv-FI" sz="2500" b="1" i="1" dirty="0" smtClean="0">
                <a:solidFill>
                  <a:srgbClr val="C00000"/>
                </a:solidFill>
              </a:rPr>
              <a:t>Java,</a:t>
            </a:r>
            <a:r>
              <a:rPr lang="sv-FI" sz="2500" dirty="0" smtClean="0"/>
              <a:t> </a:t>
            </a:r>
            <a:r>
              <a:rPr lang="sv-FI" sz="2500" b="1" i="1" dirty="0" smtClean="0">
                <a:solidFill>
                  <a:srgbClr val="0070C0"/>
                </a:solidFill>
              </a:rPr>
              <a:t>Skype </a:t>
            </a:r>
            <a:r>
              <a:rPr lang="sv-FI" sz="2500" dirty="0" smtClean="0"/>
              <a:t>eller något annat för att installera ett illasinnat program.</a:t>
            </a:r>
            <a:endParaRPr lang="sv-FI" sz="2500" dirty="0" smtClean="0"/>
          </a:p>
          <a:p>
            <a:endParaRPr lang="sv-FI" sz="2800" dirty="0" smtClean="0"/>
          </a:p>
          <a:p>
            <a:pPr lvl="1"/>
            <a:endParaRPr lang="sv-FI" sz="2500" dirty="0" smtClean="0"/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>Falska uppdateringar</a:t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sz="2800" dirty="0" smtClean="0"/>
          </a:p>
          <a:p>
            <a:r>
              <a:rPr lang="sv-FI" sz="2800" dirty="0" smtClean="0"/>
              <a:t>Hur?</a:t>
            </a:r>
            <a:endParaRPr lang="sv-FI" sz="2800" dirty="0" smtClean="0"/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>Falska uppdateringar</a:t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sz="2800" dirty="0" smtClean="0"/>
          </a:p>
          <a:p>
            <a:r>
              <a:rPr lang="sv-FI" sz="2800" dirty="0" smtClean="0"/>
              <a:t>Hur?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De falska uppdateringarna kan användas för att ta kontrollen över din dator, stjäla lösenord och kontokortsnummer.</a:t>
            </a:r>
            <a:endParaRPr lang="sv-FI" sz="2500" dirty="0" smtClean="0"/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>Falska uppdateringar</a:t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sz="2800" dirty="0" smtClean="0"/>
          </a:p>
          <a:p>
            <a:r>
              <a:rPr lang="sv-FI" sz="2800" dirty="0" smtClean="0"/>
              <a:t>Vad kan du göra?</a:t>
            </a:r>
            <a:endParaRPr lang="sv-FI" sz="2800" dirty="0" smtClean="0"/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2160240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>Falska uppdateringar</a:t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sz="2800" dirty="0" smtClean="0"/>
          </a:p>
          <a:p>
            <a:r>
              <a:rPr lang="sv-FI" sz="2800" dirty="0" smtClean="0"/>
              <a:t>Vad kan du göra?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Uppdatera </a:t>
            </a:r>
            <a:r>
              <a:rPr lang="sv-FI" sz="2500" b="1" dirty="0" smtClean="0">
                <a:solidFill>
                  <a:srgbClr val="FF0000"/>
                </a:solidFill>
              </a:rPr>
              <a:t>aldrig</a:t>
            </a:r>
            <a:r>
              <a:rPr lang="sv-FI" sz="2500" dirty="0" smtClean="0"/>
              <a:t> ett program när du surfar på ett öppet nätverk.</a:t>
            </a:r>
            <a:endParaRPr lang="sv-FI" sz="2500" dirty="0" smtClean="0"/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2880320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>Välmenande </a:t>
            </a:r>
            <a:r>
              <a:rPr lang="sv-FI" sz="4000" dirty="0" smtClean="0"/>
              <a:t>kompisar</a:t>
            </a:r>
            <a:r>
              <a:rPr lang="fi-FI" sz="4000" dirty="0" smtClean="0"/>
              <a:t/>
            </a:r>
            <a:br>
              <a:rPr lang="fi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sz="2800" dirty="0" smtClean="0"/>
          </a:p>
          <a:p>
            <a:r>
              <a:rPr lang="sv-FI" sz="2800" dirty="0" smtClean="0"/>
              <a:t>Vad?</a:t>
            </a:r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2880320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>Välmenande </a:t>
            </a:r>
            <a:r>
              <a:rPr lang="sv-FI" sz="4000" dirty="0" smtClean="0"/>
              <a:t>kompisar</a:t>
            </a:r>
            <a:r>
              <a:rPr lang="fi-FI" sz="4000" dirty="0" smtClean="0"/>
              <a:t/>
            </a:r>
            <a:br>
              <a:rPr lang="fi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sz="2800" dirty="0" smtClean="0"/>
          </a:p>
          <a:p>
            <a:r>
              <a:rPr lang="sv-FI" sz="2800" dirty="0" smtClean="0"/>
              <a:t>Vad</a:t>
            </a:r>
            <a:r>
              <a:rPr lang="sv-FI" sz="2800" dirty="0" smtClean="0"/>
              <a:t>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Det ser ut som om en vän skickat en länk som du måste se.....</a:t>
            </a:r>
            <a:endParaRPr lang="sv-FI" sz="2500" dirty="0" smtClean="0"/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2880320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>Välmenande </a:t>
            </a:r>
            <a:r>
              <a:rPr lang="sv-FI" sz="4000" dirty="0" smtClean="0"/>
              <a:t>kompisar</a:t>
            </a:r>
            <a:r>
              <a:rPr lang="fi-FI" sz="4000" dirty="0" smtClean="0"/>
              <a:t/>
            </a:r>
            <a:br>
              <a:rPr lang="fi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sz="2800" dirty="0" smtClean="0"/>
          </a:p>
          <a:p>
            <a:r>
              <a:rPr lang="sv-FI" sz="2800" dirty="0" smtClean="0"/>
              <a:t>Vad</a:t>
            </a:r>
            <a:r>
              <a:rPr lang="sv-FI" sz="2800" dirty="0" smtClean="0"/>
              <a:t>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Det ser ut som om en vän skickat en länk som du måste se.....</a:t>
            </a:r>
            <a:endParaRPr lang="sv-FI" sz="2500" dirty="0" smtClean="0"/>
          </a:p>
          <a:p>
            <a:endParaRPr lang="sv-FI" sz="2800" dirty="0" smtClean="0"/>
          </a:p>
          <a:p>
            <a:pPr lvl="1"/>
            <a:r>
              <a:rPr lang="sv-FI" sz="2500" dirty="0" smtClean="0"/>
              <a:t>Särskilt ett meddelande på engelska, som din vän normalt ej använder.</a:t>
            </a:r>
            <a:endParaRPr lang="sv-FI" sz="25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2880320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>Välmenande </a:t>
            </a:r>
            <a:r>
              <a:rPr lang="sv-FI" sz="4000" dirty="0" smtClean="0"/>
              <a:t>kompisar</a:t>
            </a:r>
            <a:r>
              <a:rPr lang="fi-FI" sz="4000" dirty="0" smtClean="0"/>
              <a:t/>
            </a:r>
            <a:br>
              <a:rPr lang="fi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sv-FI" sz="2800" dirty="0" smtClean="0"/>
          </a:p>
          <a:p>
            <a:r>
              <a:rPr lang="sv-FI" sz="2800" dirty="0" smtClean="0"/>
              <a:t>Vad</a:t>
            </a:r>
            <a:r>
              <a:rPr lang="sv-FI" sz="2800" dirty="0" smtClean="0"/>
              <a:t>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Det ser ut som om en vän skickat en länk som du måste se.....</a:t>
            </a:r>
            <a:endParaRPr lang="sv-FI" sz="2500" dirty="0" smtClean="0"/>
          </a:p>
          <a:p>
            <a:endParaRPr lang="sv-FI" sz="2800" dirty="0" smtClean="0"/>
          </a:p>
          <a:p>
            <a:pPr lvl="1"/>
            <a:r>
              <a:rPr lang="sv-FI" sz="2500" dirty="0" smtClean="0"/>
              <a:t>Särskilt ett meddelande på engelska, som din vän normalt ej använder.</a:t>
            </a:r>
          </a:p>
          <a:p>
            <a:pPr lvl="1"/>
            <a:endParaRPr lang="sv-FI" sz="2500" dirty="0" smtClean="0"/>
          </a:p>
          <a:p>
            <a:pPr lvl="1"/>
            <a:r>
              <a:rPr lang="sv-FI" sz="2500" dirty="0" smtClean="0"/>
              <a:t>”</a:t>
            </a:r>
            <a:r>
              <a:rPr lang="sv-FI" sz="2500" b="1" i="1" dirty="0" err="1" smtClean="0">
                <a:solidFill>
                  <a:srgbClr val="FF0000"/>
                </a:solidFill>
              </a:rPr>
              <a:t>Wtf</a:t>
            </a:r>
            <a:r>
              <a:rPr lang="sv-FI" sz="2500" b="1" i="1" dirty="0" smtClean="0">
                <a:solidFill>
                  <a:srgbClr val="FF0000"/>
                </a:solidFill>
              </a:rPr>
              <a:t>! Britney Spears </a:t>
            </a:r>
            <a:r>
              <a:rPr lang="sv-FI" sz="2500" b="1" i="1" dirty="0" err="1" smtClean="0">
                <a:solidFill>
                  <a:srgbClr val="FF0000"/>
                </a:solidFill>
              </a:rPr>
              <a:t>naked</a:t>
            </a:r>
            <a:r>
              <a:rPr lang="sv-FI" sz="2500" b="1" i="1" dirty="0" smtClean="0">
                <a:solidFill>
                  <a:srgbClr val="FF0000"/>
                </a:solidFill>
              </a:rPr>
              <a:t> at the Oscars</a:t>
            </a:r>
            <a:r>
              <a:rPr lang="sv-FI" sz="2500" dirty="0" smtClean="0"/>
              <a:t>”</a:t>
            </a:r>
            <a:endParaRPr lang="sv-FI" sz="25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FI" dirty="0" err="1" smtClean="0"/>
              <a:t>Rootkit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sv-FI" sz="3200" dirty="0" smtClean="0"/>
          </a:p>
          <a:p>
            <a:pPr>
              <a:buFont typeface="Arial" pitchFamily="34" charset="0"/>
              <a:buChar char="•"/>
            </a:pPr>
            <a:r>
              <a:rPr lang="sv-FI" sz="3200" dirty="0" smtClean="0"/>
              <a:t>Vad kan du göra?</a:t>
            </a:r>
          </a:p>
          <a:p>
            <a:endParaRPr lang="sv-FI" dirty="0" smtClean="0"/>
          </a:p>
          <a:p>
            <a:pPr lvl="1">
              <a:buFont typeface="Calibri" pitchFamily="34" charset="0"/>
              <a:buChar char="⁻"/>
            </a:pPr>
            <a:endParaRPr lang="sv-FI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2880320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>Välmenande </a:t>
            </a:r>
            <a:r>
              <a:rPr lang="sv-FI" sz="4000" dirty="0" smtClean="0"/>
              <a:t>kompisar</a:t>
            </a:r>
            <a:r>
              <a:rPr lang="fi-FI" sz="4000" dirty="0" smtClean="0"/>
              <a:t/>
            </a:r>
            <a:br>
              <a:rPr lang="fi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sz="2800" dirty="0" smtClean="0"/>
          </a:p>
          <a:p>
            <a:r>
              <a:rPr lang="sv-FI" sz="2800" dirty="0" smtClean="0"/>
              <a:t>Hur?</a:t>
            </a:r>
            <a:endParaRPr lang="sv-FI" sz="2800" dirty="0" smtClean="0"/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2880320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>Välmenande </a:t>
            </a:r>
            <a:r>
              <a:rPr lang="sv-FI" sz="4000" dirty="0" smtClean="0"/>
              <a:t>kompisar</a:t>
            </a:r>
            <a:r>
              <a:rPr lang="fi-FI" sz="4000" dirty="0" smtClean="0"/>
              <a:t/>
            </a:r>
            <a:br>
              <a:rPr lang="fi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sz="2800" dirty="0" smtClean="0"/>
          </a:p>
          <a:p>
            <a:r>
              <a:rPr lang="sv-FI" sz="2800" dirty="0" smtClean="0"/>
              <a:t>Hur?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Du lockas att installera ett virus, en trojan eller en tangentinspelare för att nätskurkarna ska kunna ta kontroll över din dator. </a:t>
            </a:r>
            <a:endParaRPr lang="sv-FI" sz="2500" dirty="0" smtClean="0"/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2880320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>Välmenande </a:t>
            </a:r>
            <a:r>
              <a:rPr lang="sv-FI" sz="4000" dirty="0" smtClean="0"/>
              <a:t>kompisar</a:t>
            </a:r>
            <a:r>
              <a:rPr lang="fi-FI" sz="4000" dirty="0" smtClean="0"/>
              <a:t/>
            </a:r>
            <a:br>
              <a:rPr lang="fi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sz="2800" dirty="0" smtClean="0"/>
          </a:p>
          <a:p>
            <a:r>
              <a:rPr lang="sv-FI" sz="2800" dirty="0" smtClean="0"/>
              <a:t>Vad kan du göra</a:t>
            </a:r>
            <a:r>
              <a:rPr lang="sv-FI" sz="2800" dirty="0" smtClean="0"/>
              <a:t>?</a:t>
            </a:r>
            <a:endParaRPr lang="sv-FI" sz="2800" dirty="0" smtClean="0"/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239000" cy="2880320"/>
          </a:xfrm>
        </p:spPr>
        <p:txBody>
          <a:bodyPr>
            <a:normAutofit fontScale="90000"/>
          </a:bodyPr>
          <a:lstStyle/>
          <a:p>
            <a:pPr algn="ctr"/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>Välmenande </a:t>
            </a:r>
            <a:r>
              <a:rPr lang="sv-FI" sz="4000" dirty="0" smtClean="0"/>
              <a:t>kompisar</a:t>
            </a:r>
            <a:r>
              <a:rPr lang="fi-FI" sz="4000" dirty="0" smtClean="0"/>
              <a:t/>
            </a:r>
            <a:br>
              <a:rPr lang="fi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sz="4000" dirty="0" smtClean="0"/>
              <a:t/>
            </a:r>
            <a:br>
              <a:rPr lang="sv-FI" sz="4000" dirty="0" smtClean="0"/>
            </a:br>
            <a:r>
              <a:rPr lang="sv-FI" dirty="0" smtClean="0"/>
              <a:t/>
            </a:r>
            <a:br>
              <a:rPr lang="sv-FI" dirty="0" smtClean="0"/>
            </a:b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sz="2800" dirty="0" smtClean="0"/>
          </a:p>
          <a:p>
            <a:r>
              <a:rPr lang="sv-FI" sz="2800" dirty="0" smtClean="0"/>
              <a:t>Vad kan du göra</a:t>
            </a:r>
            <a:r>
              <a:rPr lang="sv-FI" sz="2800" dirty="0" smtClean="0"/>
              <a:t>?</a:t>
            </a:r>
          </a:p>
          <a:p>
            <a:endParaRPr lang="sv-FI" sz="2800" dirty="0" smtClean="0"/>
          </a:p>
          <a:p>
            <a:pPr lvl="1"/>
            <a:r>
              <a:rPr lang="sv-FI" sz="2500" dirty="0" smtClean="0"/>
              <a:t>Klicka inte på video- eller andra länkar som en vän rekommenderar om de inte skriver rekommendationen på svenska och finska med eget språkbruk. </a:t>
            </a:r>
            <a:endParaRPr lang="sv-FI" sz="2500" dirty="0" smtClean="0"/>
          </a:p>
          <a:p>
            <a:endParaRPr lang="sv-FI" sz="2800" dirty="0" smtClean="0"/>
          </a:p>
          <a:p>
            <a:pPr>
              <a:buNone/>
            </a:pPr>
            <a:r>
              <a:rPr lang="sv-FI" dirty="0" smtClean="0"/>
              <a:t>	</a:t>
            </a:r>
          </a:p>
          <a:p>
            <a:pPr lvl="1">
              <a:buNone/>
            </a:pPr>
            <a:endParaRPr lang="sv-F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76712"/>
          </a:xfrm>
        </p:spPr>
        <p:txBody>
          <a:bodyPr/>
          <a:lstStyle/>
          <a:p>
            <a:r>
              <a:rPr lang="sv-FI" dirty="0" smtClean="0"/>
              <a:t>Hoten: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412776"/>
            <a:ext cx="7239000" cy="5042960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Rootkit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Firesheep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Tabnabbing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smtClean="0"/>
              <a:t>Homografattacker</a:t>
            </a:r>
          </a:p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Clickjacking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err="1" smtClean="0"/>
              <a:t>Drive-by</a:t>
            </a:r>
            <a:r>
              <a:rPr lang="sv-FI" sz="3200" dirty="0" smtClean="0"/>
              <a:t> </a:t>
            </a:r>
            <a:r>
              <a:rPr lang="sv-FI" sz="3200" dirty="0" err="1" smtClean="0"/>
              <a:t>download</a:t>
            </a:r>
            <a:endParaRPr lang="sv-FI" sz="3200" dirty="0" smtClean="0"/>
          </a:p>
          <a:p>
            <a:pPr marL="514350" indent="-514350">
              <a:buFont typeface="+mj-lt"/>
              <a:buAutoNum type="arabicPeriod"/>
            </a:pPr>
            <a:r>
              <a:rPr lang="sv-FI" sz="3200" dirty="0" smtClean="0"/>
              <a:t>Uppsnappad e-post</a:t>
            </a:r>
          </a:p>
          <a:p>
            <a:pPr marL="514350" indent="-514350">
              <a:buFont typeface="+mj-lt"/>
              <a:buAutoNum type="arabicPeriod"/>
            </a:pPr>
            <a:r>
              <a:rPr lang="sv-FI" sz="3200" dirty="0" smtClean="0"/>
              <a:t>Falska uppdateringar</a:t>
            </a:r>
          </a:p>
          <a:p>
            <a:pPr marL="514350" indent="-514350">
              <a:buFont typeface="+mj-lt"/>
              <a:buAutoNum type="arabicPeriod"/>
            </a:pPr>
            <a:r>
              <a:rPr lang="sv-FI" sz="3200" dirty="0" smtClean="0"/>
              <a:t>Välmenande kompisar</a:t>
            </a:r>
            <a:endParaRPr lang="fi-FI" sz="3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FI" dirty="0" err="1" smtClean="0"/>
              <a:t>Rootkit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endParaRPr lang="sv-FI" sz="3200" dirty="0" smtClean="0"/>
          </a:p>
          <a:p>
            <a:pPr>
              <a:buFont typeface="Arial" pitchFamily="34" charset="0"/>
              <a:buChar char="•"/>
            </a:pPr>
            <a:r>
              <a:rPr lang="sv-FI" sz="3200" dirty="0" smtClean="0"/>
              <a:t>Vad kan du göra?</a:t>
            </a:r>
          </a:p>
          <a:p>
            <a:endParaRPr lang="sv-FI" dirty="0" smtClean="0"/>
          </a:p>
          <a:p>
            <a:pPr lvl="1">
              <a:buFont typeface="Calibri" pitchFamily="34" charset="0"/>
              <a:buChar char="⁻"/>
            </a:pPr>
            <a:r>
              <a:rPr lang="sv-FI" dirty="0" smtClean="0"/>
              <a:t> Programmet </a:t>
            </a:r>
            <a:r>
              <a:rPr lang="sv-FI" b="1" i="1" dirty="0" smtClean="0">
                <a:solidFill>
                  <a:srgbClr val="FF0000"/>
                </a:solidFill>
              </a:rPr>
              <a:t>RADIX </a:t>
            </a:r>
            <a:r>
              <a:rPr lang="sv-FI" b="1" i="1" dirty="0" err="1" smtClean="0">
                <a:solidFill>
                  <a:srgbClr val="FF0000"/>
                </a:solidFill>
              </a:rPr>
              <a:t>ANTI-Rootkit</a:t>
            </a:r>
            <a:r>
              <a:rPr lang="sv-FI" b="1" i="1" dirty="0" smtClean="0">
                <a:solidFill>
                  <a:srgbClr val="FF0000"/>
                </a:solidFill>
              </a:rPr>
              <a:t> </a:t>
            </a:r>
            <a:r>
              <a:rPr lang="sv-FI" dirty="0" smtClean="0"/>
              <a:t>hjälper till att städa bort </a:t>
            </a:r>
            <a:r>
              <a:rPr lang="sv-FI" b="1" dirty="0" err="1" smtClean="0">
                <a:solidFill>
                  <a:srgbClr val="C00000"/>
                </a:solidFill>
              </a:rPr>
              <a:t>rootkit</a:t>
            </a:r>
            <a:r>
              <a:rPr lang="sv-FI" dirty="0" smtClean="0"/>
              <a:t>. </a:t>
            </a:r>
            <a:r>
              <a:rPr lang="sv-FI" dirty="0" smtClean="0">
                <a:solidFill>
                  <a:schemeClr val="accent1">
                    <a:lumMod val="75000"/>
                  </a:schemeClr>
                </a:solidFill>
              </a:rPr>
              <a:t>Programmet </a:t>
            </a:r>
            <a:r>
              <a:rPr lang="sv-FI" dirty="0" smtClean="0">
                <a:solidFill>
                  <a:schemeClr val="accent1">
                    <a:lumMod val="75000"/>
                  </a:schemeClr>
                </a:solidFill>
              </a:rPr>
              <a:t>är gratis.</a:t>
            </a:r>
            <a:endParaRPr lang="sv-FI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oristeellinen">
  <a:themeElements>
    <a:clrScheme name="Koristeelline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Koristeelline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risteelline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316</TotalTime>
  <Words>1485</Words>
  <Application>Microsoft Office PowerPoint</Application>
  <PresentationFormat>Näytössä katseltava diaesitys (4:3)</PresentationFormat>
  <Paragraphs>502</Paragraphs>
  <Slides>84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84</vt:i4>
      </vt:variant>
    </vt:vector>
  </HeadingPairs>
  <TitlesOfParts>
    <vt:vector size="85" baseType="lpstr">
      <vt:lpstr>Koristeellinen</vt:lpstr>
      <vt:lpstr>9 nya hot mot din dator</vt:lpstr>
      <vt:lpstr>Hoten:</vt:lpstr>
      <vt:lpstr>Rootkit </vt:lpstr>
      <vt:lpstr>Rootkit </vt:lpstr>
      <vt:lpstr>Rootkit </vt:lpstr>
      <vt:lpstr>Rootkit </vt:lpstr>
      <vt:lpstr>Rootkit </vt:lpstr>
      <vt:lpstr>Rootkit</vt:lpstr>
      <vt:lpstr>Rootkit</vt:lpstr>
      <vt:lpstr>Rootkit</vt:lpstr>
      <vt:lpstr>Rootkit</vt:lpstr>
      <vt:lpstr>Hoten:</vt:lpstr>
      <vt:lpstr>fIRESHEEP </vt:lpstr>
      <vt:lpstr>fIRESHEEP </vt:lpstr>
      <vt:lpstr>fIRESHEEP </vt:lpstr>
      <vt:lpstr>fIRESHEEP </vt:lpstr>
      <vt:lpstr>fIRESHEEP </vt:lpstr>
      <vt:lpstr>fIRESHEEP </vt:lpstr>
      <vt:lpstr>fIRESHEEP </vt:lpstr>
      <vt:lpstr>fIRESHEEP</vt:lpstr>
      <vt:lpstr>fIRESHEEP</vt:lpstr>
      <vt:lpstr>fIRESHEEP</vt:lpstr>
      <vt:lpstr>Hoten:</vt:lpstr>
      <vt:lpstr>Tabnabbing </vt:lpstr>
      <vt:lpstr>Tabnabbing </vt:lpstr>
      <vt:lpstr>Tabnabbing </vt:lpstr>
      <vt:lpstr>Tabnabbing </vt:lpstr>
      <vt:lpstr> Tabnabbing </vt:lpstr>
      <vt:lpstr> Tabnabbing </vt:lpstr>
      <vt:lpstr>Tabnabbing</vt:lpstr>
      <vt:lpstr>Tabnabbing</vt:lpstr>
      <vt:lpstr>Tabnabbing</vt:lpstr>
      <vt:lpstr>Tabnabbing</vt:lpstr>
      <vt:lpstr>Hoten:</vt:lpstr>
      <vt:lpstr>IDN Homografattacker </vt:lpstr>
      <vt:lpstr>IDN Homografattacker </vt:lpstr>
      <vt:lpstr>IDN Homografattacker </vt:lpstr>
      <vt:lpstr> IDN Homografattacker </vt:lpstr>
      <vt:lpstr> IDN Homografattacker </vt:lpstr>
      <vt:lpstr> IDN Homografattacker </vt:lpstr>
      <vt:lpstr> IDN Homografattacker </vt:lpstr>
      <vt:lpstr>IDN Homografattacker</vt:lpstr>
      <vt:lpstr>IDN Homografattacker</vt:lpstr>
      <vt:lpstr>IDN Homografattacker</vt:lpstr>
      <vt:lpstr>IDN Homografattacker</vt:lpstr>
      <vt:lpstr>IDN Homografattacker</vt:lpstr>
      <vt:lpstr>Hoten:</vt:lpstr>
      <vt:lpstr>     Clickjacking  </vt:lpstr>
      <vt:lpstr>     Clickjacking  </vt:lpstr>
      <vt:lpstr>   Clickjacking  </vt:lpstr>
      <vt:lpstr>   Clickjacking  </vt:lpstr>
      <vt:lpstr>   Clickjacking  </vt:lpstr>
      <vt:lpstr>   Clickjacking  </vt:lpstr>
      <vt:lpstr>   Clickjacking  </vt:lpstr>
      <vt:lpstr>Hoten:</vt:lpstr>
      <vt:lpstr>     Drive-by download  </vt:lpstr>
      <vt:lpstr>     Drive-by download  </vt:lpstr>
      <vt:lpstr>   Drive-by download  </vt:lpstr>
      <vt:lpstr>   Drive-by download  </vt:lpstr>
      <vt:lpstr>   Drive-by download  </vt:lpstr>
      <vt:lpstr>   Drive-by download  </vt:lpstr>
      <vt:lpstr>   Drive-by download  </vt:lpstr>
      <vt:lpstr>Hoten:</vt:lpstr>
      <vt:lpstr>     Uppsnappad e-post  </vt:lpstr>
      <vt:lpstr>     Uppsnappad e-post  </vt:lpstr>
      <vt:lpstr>     Uppsnappad e-post  </vt:lpstr>
      <vt:lpstr>     Uppsnappad e-post  </vt:lpstr>
      <vt:lpstr>     Uppsnappad e-post  </vt:lpstr>
      <vt:lpstr>Hoten:</vt:lpstr>
      <vt:lpstr>     Falska uppdateringar   </vt:lpstr>
      <vt:lpstr>     Falska uppdateringar   </vt:lpstr>
      <vt:lpstr>     Falska uppdateringar   </vt:lpstr>
      <vt:lpstr>     Falska uppdateringar   </vt:lpstr>
      <vt:lpstr>     Falska uppdateringar   </vt:lpstr>
      <vt:lpstr>     Falska uppdateringar   </vt:lpstr>
      <vt:lpstr>          Välmenande kompisar    </vt:lpstr>
      <vt:lpstr>          Välmenande kompisar    </vt:lpstr>
      <vt:lpstr>          Välmenande kompisar    </vt:lpstr>
      <vt:lpstr>          Välmenande kompisar    </vt:lpstr>
      <vt:lpstr>          Välmenande kompisar    </vt:lpstr>
      <vt:lpstr>          Välmenande kompisar    </vt:lpstr>
      <vt:lpstr>          Välmenande kompisar    </vt:lpstr>
      <vt:lpstr>          Välmenande kompisar    </vt:lpstr>
      <vt:lpstr>Hoten: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 nya hot mot din dator</dc:title>
  <dc:creator>user</dc:creator>
  <cp:lastModifiedBy>user</cp:lastModifiedBy>
  <cp:revision>91</cp:revision>
  <dcterms:created xsi:type="dcterms:W3CDTF">2011-10-13T12:02:51Z</dcterms:created>
  <dcterms:modified xsi:type="dcterms:W3CDTF">2011-10-14T14:41:53Z</dcterms:modified>
</cp:coreProperties>
</file>